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83" r:id="rId1"/>
  </p:sldMasterIdLst>
  <p:notesMasterIdLst>
    <p:notesMasterId r:id="rId16"/>
  </p:notesMasterIdLst>
  <p:sldIdLst>
    <p:sldId id="790" r:id="rId2"/>
    <p:sldId id="791" r:id="rId3"/>
    <p:sldId id="792" r:id="rId4"/>
    <p:sldId id="794" r:id="rId5"/>
    <p:sldId id="793" r:id="rId6"/>
    <p:sldId id="795" r:id="rId7"/>
    <p:sldId id="797" r:id="rId8"/>
    <p:sldId id="798" r:id="rId9"/>
    <p:sldId id="799" r:id="rId10"/>
    <p:sldId id="800" r:id="rId11"/>
    <p:sldId id="803" r:id="rId12"/>
    <p:sldId id="802" r:id="rId13"/>
    <p:sldId id="801" r:id="rId14"/>
    <p:sldId id="788" r:id="rId15"/>
  </p:sldIdLst>
  <p:sldSz cx="9902825" cy="6858000"/>
  <p:notesSz cx="6858000" cy="9144000"/>
  <p:embeddedFontLst>
    <p:embeddedFont>
      <p:font typeface="Malgun Gothic" panose="020B0503020000020004" pitchFamily="34" charset="-127"/>
      <p:regular r:id="rId17"/>
      <p:bold r:id="rId18"/>
    </p:embeddedFont>
    <p:embeddedFont>
      <p:font typeface="Samsung Sharp Sans" panose="020B0604020202020204" charset="0"/>
      <p:bold r:id="rId19"/>
    </p:embeddedFont>
    <p:embeddedFont>
      <p:font typeface="SamsungOne 400" panose="020B0503030303020204" charset="0"/>
      <p:regular r:id="rId20"/>
    </p:embeddedFont>
    <p:embeddedFont>
      <p:font typeface="SamsungOne 400C" panose="020B0506030303020204" charset="0"/>
      <p:regular r:id="rId21"/>
    </p:embeddedFont>
    <p:embeddedFont>
      <p:font typeface="SamsungOne 700" panose="020B0803030303020204" charset="0"/>
      <p:bold r:id="rId2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119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93EB0"/>
    <a:srgbClr val="FFB546"/>
    <a:srgbClr val="FF4337"/>
    <a:srgbClr val="00B3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83" autoAdjust="0"/>
    <p:restoredTop sz="72205" autoAdjust="0"/>
  </p:normalViewPr>
  <p:slideViewPr>
    <p:cSldViewPr snapToGrid="0">
      <p:cViewPr varScale="1">
        <p:scale>
          <a:sx n="107" d="100"/>
          <a:sy n="107" d="100"/>
        </p:scale>
        <p:origin x="564" y="60"/>
      </p:cViewPr>
      <p:guideLst>
        <p:guide pos="3119"/>
        <p:guide orient="horz" pos="2160"/>
      </p:guideLst>
    </p:cSldViewPr>
  </p:slideViewPr>
  <p:notesTextViewPr>
    <p:cViewPr>
      <p:scale>
        <a:sx n="125" d="100"/>
        <a:sy n="125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B57C17-E6FD-4AF5-A787-31E9CCE99A85}" type="datetimeFigureOut">
              <a:rPr lang="ko-KR" altLang="en-US" smtClean="0"/>
              <a:t>2025-12-04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59C55F-00F1-4985-9065-F2D92AE05D03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91253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07951CE-0A5B-4EC7-B663-290867B6A3B2}"/>
              </a:ext>
            </a:extLst>
          </p:cNvPr>
          <p:cNvCxnSpPr/>
          <p:nvPr userDrawn="1"/>
        </p:nvCxnSpPr>
        <p:spPr>
          <a:xfrm>
            <a:off x="449468" y="6424935"/>
            <a:ext cx="90007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슬라이드 번호 개체 틀 15">
            <a:extLst>
              <a:ext uri="{FF2B5EF4-FFF2-40B4-BE49-F238E27FC236}">
                <a16:creationId xmlns:a16="http://schemas.microsoft.com/office/drawing/2014/main" id="{DB8B1220-1660-457F-B990-656A8230EA54}"/>
              </a:ext>
            </a:extLst>
          </p:cNvPr>
          <p:cNvSpPr txBox="1">
            <a:spLocks/>
          </p:cNvSpPr>
          <p:nvPr userDrawn="1"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r" defTabSz="91409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977B04-C971-4466-AB79-612C9E649B30}" type="slidenum">
              <a:rPr lang="en-US" altLang="ko-KR" sz="900" smtClean="0">
                <a:solidFill>
                  <a:schemeClr val="bg1">
                    <a:lumMod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pPr marL="0" marR="0" lvl="0" indent="0" algn="r" defTabSz="91409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SamsungOne 400" panose="020B0503030303020204" pitchFamily="34" charset="0"/>
              <a:ea typeface="SamsungOne 400" panose="020B0503030303020204" pitchFamily="34" charset="0"/>
              <a:cs typeface="Arial Unicode MS" panose="020B0604020202020204" pitchFamily="50" charset="-127"/>
            </a:endParaRPr>
          </a:p>
        </p:txBody>
      </p:sp>
      <p:sp>
        <p:nvSpPr>
          <p:cNvPr id="14" name="직사각형 7">
            <a:extLst>
              <a:ext uri="{FF2B5EF4-FFF2-40B4-BE49-F238E27FC236}">
                <a16:creationId xmlns:a16="http://schemas.microsoft.com/office/drawing/2014/main" id="{AA07D337-B9C3-4E5E-811E-AEFBB17ADEF5}"/>
              </a:ext>
            </a:extLst>
          </p:cNvPr>
          <p:cNvSpPr/>
          <p:nvPr userDrawn="1"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algn="l"/>
            <a:r>
              <a:rPr lang="en-US" altLang="ko-KR" sz="1100" b="0" dirty="0">
                <a:solidFill>
                  <a:schemeClr val="bg1">
                    <a:lumMod val="50000"/>
                  </a:scheme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  <p:sp>
        <p:nvSpPr>
          <p:cNvPr id="15" name="슬라이드 번호 개체 틀 15">
            <a:extLst>
              <a:ext uri="{FF2B5EF4-FFF2-40B4-BE49-F238E27FC236}">
                <a16:creationId xmlns:a16="http://schemas.microsoft.com/office/drawing/2014/main" id="{CCEC8F59-794B-4743-A6D7-1BC9720006CB}"/>
              </a:ext>
            </a:extLst>
          </p:cNvPr>
          <p:cNvSpPr txBox="1">
            <a:spLocks/>
          </p:cNvSpPr>
          <p:nvPr userDrawn="1"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defTabSz="914094" latinLnBrk="1">
              <a:defRPr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Samsung Sharp Sans Medium" pitchFamily="2" charset="0"/>
                <a:ea typeface="Samsung Sharp Sans Medium" pitchFamily="2" charset="0"/>
                <a:cs typeface="Samsung Sharp Sans Medium" pitchFamily="2" charset="0"/>
              </a:rPr>
              <a:t>Project Name</a:t>
            </a:r>
          </a:p>
        </p:txBody>
      </p:sp>
    </p:spTree>
    <p:extLst>
      <p:ext uri="{BB962C8B-B14F-4D97-AF65-F5344CB8AC3E}">
        <p14:creationId xmlns:p14="http://schemas.microsoft.com/office/powerpoint/2010/main" val="3956667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285">
          <p15:clr>
            <a:srgbClr val="FBAE40"/>
          </p15:clr>
        </p15:guide>
        <p15:guide id="3" pos="5955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ody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2825" cy="6858000"/>
          </a:xfrm>
          <a:prstGeom prst="rect">
            <a:avLst/>
          </a:prstGeom>
        </p:spPr>
      </p:pic>
      <p:sp>
        <p:nvSpPr>
          <p:cNvPr id="5" name="Freeform 5">
            <a:extLst>
              <a:ext uri="{FF2B5EF4-FFF2-40B4-BE49-F238E27FC236}">
                <a16:creationId xmlns:a16="http://schemas.microsoft.com/office/drawing/2014/main" id="{0D8AEED9-5E8F-4A4F-8427-AE314BEC60F8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49468" y="450000"/>
            <a:ext cx="1282022" cy="198000"/>
          </a:xfrm>
          <a:custGeom>
            <a:avLst/>
            <a:gdLst>
              <a:gd name="T0" fmla="*/ 82 w 2179"/>
              <a:gd name="T1" fmla="*/ 74 h 334"/>
              <a:gd name="T2" fmla="*/ 140 w 2179"/>
              <a:gd name="T3" fmla="*/ 82 h 334"/>
              <a:gd name="T4" fmla="*/ 218 w 2179"/>
              <a:gd name="T5" fmla="*/ 101 h 334"/>
              <a:gd name="T6" fmla="*/ 112 w 2179"/>
              <a:gd name="T7" fmla="*/ 0 h 334"/>
              <a:gd name="T8" fmla="*/ 4 w 2179"/>
              <a:gd name="T9" fmla="*/ 112 h 334"/>
              <a:gd name="T10" fmla="*/ 145 w 2179"/>
              <a:gd name="T11" fmla="*/ 257 h 334"/>
              <a:gd name="T12" fmla="*/ 84 w 2179"/>
              <a:gd name="T13" fmla="*/ 250 h 334"/>
              <a:gd name="T14" fmla="*/ 0 w 2179"/>
              <a:gd name="T15" fmla="*/ 220 h 334"/>
              <a:gd name="T16" fmla="*/ 113 w 2179"/>
              <a:gd name="T17" fmla="*/ 334 h 334"/>
              <a:gd name="T18" fmla="*/ 223 w 2179"/>
              <a:gd name="T19" fmla="*/ 212 h 334"/>
              <a:gd name="T20" fmla="*/ 1096 w 2179"/>
              <a:gd name="T21" fmla="*/ 91 h 334"/>
              <a:gd name="T22" fmla="*/ 1124 w 2179"/>
              <a:gd name="T23" fmla="*/ 54 h 334"/>
              <a:gd name="T24" fmla="*/ 1152 w 2179"/>
              <a:gd name="T25" fmla="*/ 102 h 334"/>
              <a:gd name="T26" fmla="*/ 1229 w 2179"/>
              <a:gd name="T27" fmla="*/ 80 h 334"/>
              <a:gd name="T28" fmla="*/ 1017 w 2179"/>
              <a:gd name="T29" fmla="*/ 71 h 334"/>
              <a:gd name="T30" fmla="*/ 1157 w 2179"/>
              <a:gd name="T31" fmla="*/ 233 h 334"/>
              <a:gd name="T32" fmla="*/ 1128 w 2179"/>
              <a:gd name="T33" fmla="*/ 277 h 334"/>
              <a:gd name="T34" fmla="*/ 1097 w 2179"/>
              <a:gd name="T35" fmla="*/ 219 h 334"/>
              <a:gd name="T36" fmla="*/ 1014 w 2179"/>
              <a:gd name="T37" fmla="*/ 243 h 334"/>
              <a:gd name="T38" fmla="*/ 1235 w 2179"/>
              <a:gd name="T39" fmla="*/ 262 h 334"/>
              <a:gd name="T40" fmla="*/ 1096 w 2179"/>
              <a:gd name="T41" fmla="*/ 91 h 334"/>
              <a:gd name="T42" fmla="*/ 1730 w 2179"/>
              <a:gd name="T43" fmla="*/ 10 h 334"/>
              <a:gd name="T44" fmla="*/ 1614 w 2179"/>
              <a:gd name="T45" fmla="*/ 319 h 334"/>
              <a:gd name="T46" fmla="*/ 1686 w 2179"/>
              <a:gd name="T47" fmla="*/ 60 h 334"/>
              <a:gd name="T48" fmla="*/ 1876 w 2179"/>
              <a:gd name="T49" fmla="*/ 319 h 334"/>
              <a:gd name="T50" fmla="*/ 1799 w 2179"/>
              <a:gd name="T51" fmla="*/ 10 h 334"/>
              <a:gd name="T52" fmla="*/ 333 w 2179"/>
              <a:gd name="T53" fmla="*/ 10 h 334"/>
              <a:gd name="T54" fmla="*/ 360 w 2179"/>
              <a:gd name="T55" fmla="*/ 322 h 334"/>
              <a:gd name="T56" fmla="*/ 446 w 2179"/>
              <a:gd name="T57" fmla="*/ 322 h 334"/>
              <a:gd name="T58" fmla="*/ 472 w 2179"/>
              <a:gd name="T59" fmla="*/ 10 h 334"/>
              <a:gd name="T60" fmla="*/ 804 w 2179"/>
              <a:gd name="T61" fmla="*/ 10 h 334"/>
              <a:gd name="T62" fmla="*/ 725 w 2179"/>
              <a:gd name="T63" fmla="*/ 10 h 334"/>
              <a:gd name="T64" fmla="*/ 592 w 2179"/>
              <a:gd name="T65" fmla="*/ 322 h 334"/>
              <a:gd name="T66" fmla="*/ 671 w 2179"/>
              <a:gd name="T67" fmla="*/ 33 h 334"/>
              <a:gd name="T68" fmla="*/ 804 w 2179"/>
              <a:gd name="T69" fmla="*/ 322 h 334"/>
              <a:gd name="T70" fmla="*/ 860 w 2179"/>
              <a:gd name="T71" fmla="*/ 322 h 334"/>
              <a:gd name="T72" fmla="*/ 931 w 2179"/>
              <a:gd name="T73" fmla="*/ 10 h 334"/>
              <a:gd name="T74" fmla="*/ 1528 w 2179"/>
              <a:gd name="T75" fmla="*/ 10 h 334"/>
              <a:gd name="T76" fmla="*/ 1449 w 2179"/>
              <a:gd name="T77" fmla="*/ 241 h 334"/>
              <a:gd name="T78" fmla="*/ 1418 w 2179"/>
              <a:gd name="T79" fmla="*/ 275 h 334"/>
              <a:gd name="T80" fmla="*/ 1388 w 2179"/>
              <a:gd name="T81" fmla="*/ 241 h 334"/>
              <a:gd name="T82" fmla="*/ 1309 w 2179"/>
              <a:gd name="T83" fmla="*/ 10 h 334"/>
              <a:gd name="T84" fmla="*/ 1310 w 2179"/>
              <a:gd name="T85" fmla="*/ 254 h 334"/>
              <a:gd name="T86" fmla="*/ 1527 w 2179"/>
              <a:gd name="T87" fmla="*/ 254 h 334"/>
              <a:gd name="T88" fmla="*/ 1528 w 2179"/>
              <a:gd name="T89" fmla="*/ 10 h 334"/>
              <a:gd name="T90" fmla="*/ 2069 w 2179"/>
              <a:gd name="T91" fmla="*/ 192 h 334"/>
              <a:gd name="T92" fmla="*/ 2101 w 2179"/>
              <a:gd name="T93" fmla="*/ 237 h 334"/>
              <a:gd name="T94" fmla="*/ 2068 w 2179"/>
              <a:gd name="T95" fmla="*/ 272 h 334"/>
              <a:gd name="T96" fmla="*/ 2035 w 2179"/>
              <a:gd name="T97" fmla="*/ 237 h 334"/>
              <a:gd name="T98" fmla="*/ 2037 w 2179"/>
              <a:gd name="T99" fmla="*/ 80 h 334"/>
              <a:gd name="T100" fmla="*/ 2099 w 2179"/>
              <a:gd name="T101" fmla="*/ 80 h 334"/>
              <a:gd name="T102" fmla="*/ 2100 w 2179"/>
              <a:gd name="T103" fmla="*/ 110 h 334"/>
              <a:gd name="T104" fmla="*/ 2178 w 2179"/>
              <a:gd name="T105" fmla="*/ 99 h 334"/>
              <a:gd name="T106" fmla="*/ 2068 w 2179"/>
              <a:gd name="T107" fmla="*/ 2 h 334"/>
              <a:gd name="T108" fmla="*/ 1958 w 2179"/>
              <a:gd name="T109" fmla="*/ 99 h 334"/>
              <a:gd name="T110" fmla="*/ 1959 w 2179"/>
              <a:gd name="T111" fmla="*/ 251 h 334"/>
              <a:gd name="T112" fmla="*/ 2178 w 2179"/>
              <a:gd name="T113" fmla="*/ 251 h 334"/>
              <a:gd name="T114" fmla="*/ 2179 w 2179"/>
              <a:gd name="T115" fmla="*/ 147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79" h="334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rgbClr val="0924A5"/>
          </a:solidFill>
          <a:ln>
            <a:noFill/>
          </a:ln>
        </p:spPr>
        <p:txBody>
          <a:bodyPr vert="horz" wrap="square" lIns="91411" tIns="45705" rIns="91411" bIns="45705" numCol="1" anchor="t" anchorCtr="0" compatLnSpc="1">
            <a:prstTxWarp prst="textNoShape">
              <a:avLst/>
            </a:prstTxWarp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marL="0" marR="0" lvl="0" indent="0" algn="l" defTabSz="91412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959" noProof="0" dirty="0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631" y="6141164"/>
            <a:ext cx="1371564" cy="4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426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ront Cover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2825" cy="6858000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0D8AEED9-5E8F-4A4F-8427-AE314BEC60F8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49468" y="450000"/>
            <a:ext cx="1282022" cy="198000"/>
          </a:xfrm>
          <a:custGeom>
            <a:avLst/>
            <a:gdLst>
              <a:gd name="T0" fmla="*/ 82 w 2179"/>
              <a:gd name="T1" fmla="*/ 74 h 334"/>
              <a:gd name="T2" fmla="*/ 140 w 2179"/>
              <a:gd name="T3" fmla="*/ 82 h 334"/>
              <a:gd name="T4" fmla="*/ 218 w 2179"/>
              <a:gd name="T5" fmla="*/ 101 h 334"/>
              <a:gd name="T6" fmla="*/ 112 w 2179"/>
              <a:gd name="T7" fmla="*/ 0 h 334"/>
              <a:gd name="T8" fmla="*/ 4 w 2179"/>
              <a:gd name="T9" fmla="*/ 112 h 334"/>
              <a:gd name="T10" fmla="*/ 145 w 2179"/>
              <a:gd name="T11" fmla="*/ 257 h 334"/>
              <a:gd name="T12" fmla="*/ 84 w 2179"/>
              <a:gd name="T13" fmla="*/ 250 h 334"/>
              <a:gd name="T14" fmla="*/ 0 w 2179"/>
              <a:gd name="T15" fmla="*/ 220 h 334"/>
              <a:gd name="T16" fmla="*/ 113 w 2179"/>
              <a:gd name="T17" fmla="*/ 334 h 334"/>
              <a:gd name="T18" fmla="*/ 223 w 2179"/>
              <a:gd name="T19" fmla="*/ 212 h 334"/>
              <a:gd name="T20" fmla="*/ 1096 w 2179"/>
              <a:gd name="T21" fmla="*/ 91 h 334"/>
              <a:gd name="T22" fmla="*/ 1124 w 2179"/>
              <a:gd name="T23" fmla="*/ 54 h 334"/>
              <a:gd name="T24" fmla="*/ 1152 w 2179"/>
              <a:gd name="T25" fmla="*/ 102 h 334"/>
              <a:gd name="T26" fmla="*/ 1229 w 2179"/>
              <a:gd name="T27" fmla="*/ 80 h 334"/>
              <a:gd name="T28" fmla="*/ 1017 w 2179"/>
              <a:gd name="T29" fmla="*/ 71 h 334"/>
              <a:gd name="T30" fmla="*/ 1157 w 2179"/>
              <a:gd name="T31" fmla="*/ 233 h 334"/>
              <a:gd name="T32" fmla="*/ 1128 w 2179"/>
              <a:gd name="T33" fmla="*/ 277 h 334"/>
              <a:gd name="T34" fmla="*/ 1097 w 2179"/>
              <a:gd name="T35" fmla="*/ 219 h 334"/>
              <a:gd name="T36" fmla="*/ 1014 w 2179"/>
              <a:gd name="T37" fmla="*/ 243 h 334"/>
              <a:gd name="T38" fmla="*/ 1235 w 2179"/>
              <a:gd name="T39" fmla="*/ 262 h 334"/>
              <a:gd name="T40" fmla="*/ 1096 w 2179"/>
              <a:gd name="T41" fmla="*/ 91 h 334"/>
              <a:gd name="T42" fmla="*/ 1730 w 2179"/>
              <a:gd name="T43" fmla="*/ 10 h 334"/>
              <a:gd name="T44" fmla="*/ 1614 w 2179"/>
              <a:gd name="T45" fmla="*/ 319 h 334"/>
              <a:gd name="T46" fmla="*/ 1686 w 2179"/>
              <a:gd name="T47" fmla="*/ 60 h 334"/>
              <a:gd name="T48" fmla="*/ 1876 w 2179"/>
              <a:gd name="T49" fmla="*/ 319 h 334"/>
              <a:gd name="T50" fmla="*/ 1799 w 2179"/>
              <a:gd name="T51" fmla="*/ 10 h 334"/>
              <a:gd name="T52" fmla="*/ 333 w 2179"/>
              <a:gd name="T53" fmla="*/ 10 h 334"/>
              <a:gd name="T54" fmla="*/ 360 w 2179"/>
              <a:gd name="T55" fmla="*/ 322 h 334"/>
              <a:gd name="T56" fmla="*/ 446 w 2179"/>
              <a:gd name="T57" fmla="*/ 322 h 334"/>
              <a:gd name="T58" fmla="*/ 472 w 2179"/>
              <a:gd name="T59" fmla="*/ 10 h 334"/>
              <a:gd name="T60" fmla="*/ 804 w 2179"/>
              <a:gd name="T61" fmla="*/ 10 h 334"/>
              <a:gd name="T62" fmla="*/ 725 w 2179"/>
              <a:gd name="T63" fmla="*/ 10 h 334"/>
              <a:gd name="T64" fmla="*/ 592 w 2179"/>
              <a:gd name="T65" fmla="*/ 322 h 334"/>
              <a:gd name="T66" fmla="*/ 671 w 2179"/>
              <a:gd name="T67" fmla="*/ 33 h 334"/>
              <a:gd name="T68" fmla="*/ 804 w 2179"/>
              <a:gd name="T69" fmla="*/ 322 h 334"/>
              <a:gd name="T70" fmla="*/ 860 w 2179"/>
              <a:gd name="T71" fmla="*/ 322 h 334"/>
              <a:gd name="T72" fmla="*/ 931 w 2179"/>
              <a:gd name="T73" fmla="*/ 10 h 334"/>
              <a:gd name="T74" fmla="*/ 1528 w 2179"/>
              <a:gd name="T75" fmla="*/ 10 h 334"/>
              <a:gd name="T76" fmla="*/ 1449 w 2179"/>
              <a:gd name="T77" fmla="*/ 241 h 334"/>
              <a:gd name="T78" fmla="*/ 1418 w 2179"/>
              <a:gd name="T79" fmla="*/ 275 h 334"/>
              <a:gd name="T80" fmla="*/ 1388 w 2179"/>
              <a:gd name="T81" fmla="*/ 241 h 334"/>
              <a:gd name="T82" fmla="*/ 1309 w 2179"/>
              <a:gd name="T83" fmla="*/ 10 h 334"/>
              <a:gd name="T84" fmla="*/ 1310 w 2179"/>
              <a:gd name="T85" fmla="*/ 254 h 334"/>
              <a:gd name="T86" fmla="*/ 1527 w 2179"/>
              <a:gd name="T87" fmla="*/ 254 h 334"/>
              <a:gd name="T88" fmla="*/ 1528 w 2179"/>
              <a:gd name="T89" fmla="*/ 10 h 334"/>
              <a:gd name="T90" fmla="*/ 2069 w 2179"/>
              <a:gd name="T91" fmla="*/ 192 h 334"/>
              <a:gd name="T92" fmla="*/ 2101 w 2179"/>
              <a:gd name="T93" fmla="*/ 237 h 334"/>
              <a:gd name="T94" fmla="*/ 2068 w 2179"/>
              <a:gd name="T95" fmla="*/ 272 h 334"/>
              <a:gd name="T96" fmla="*/ 2035 w 2179"/>
              <a:gd name="T97" fmla="*/ 237 h 334"/>
              <a:gd name="T98" fmla="*/ 2037 w 2179"/>
              <a:gd name="T99" fmla="*/ 80 h 334"/>
              <a:gd name="T100" fmla="*/ 2099 w 2179"/>
              <a:gd name="T101" fmla="*/ 80 h 334"/>
              <a:gd name="T102" fmla="*/ 2100 w 2179"/>
              <a:gd name="T103" fmla="*/ 110 h 334"/>
              <a:gd name="T104" fmla="*/ 2178 w 2179"/>
              <a:gd name="T105" fmla="*/ 99 h 334"/>
              <a:gd name="T106" fmla="*/ 2068 w 2179"/>
              <a:gd name="T107" fmla="*/ 2 h 334"/>
              <a:gd name="T108" fmla="*/ 1958 w 2179"/>
              <a:gd name="T109" fmla="*/ 99 h 334"/>
              <a:gd name="T110" fmla="*/ 1959 w 2179"/>
              <a:gd name="T111" fmla="*/ 251 h 334"/>
              <a:gd name="T112" fmla="*/ 2178 w 2179"/>
              <a:gd name="T113" fmla="*/ 251 h 334"/>
              <a:gd name="T114" fmla="*/ 2179 w 2179"/>
              <a:gd name="T115" fmla="*/ 147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79" h="334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rgbClr val="0924A5"/>
          </a:solidFill>
          <a:ln>
            <a:noFill/>
          </a:ln>
        </p:spPr>
        <p:txBody>
          <a:bodyPr vert="horz" wrap="square" lIns="91411" tIns="45705" rIns="91411" bIns="45705" numCol="1" anchor="t" anchorCtr="0" compatLnSpc="1">
            <a:prstTxWarp prst="textNoShape">
              <a:avLst/>
            </a:prstTxWarp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marL="0" marR="0" lvl="0" indent="0" algn="l" defTabSz="91412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959" noProof="0" dirty="0"/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65631" y="6141164"/>
            <a:ext cx="1371564" cy="450000"/>
          </a:xfrm>
          <a:prstGeom prst="rect">
            <a:avLst/>
          </a:prstGeom>
        </p:spPr>
      </p:pic>
      <p:sp>
        <p:nvSpPr>
          <p:cNvPr id="7" name="직사각형 133">
            <a:extLst>
              <a:ext uri="{FF2B5EF4-FFF2-40B4-BE49-F238E27FC236}">
                <a16:creationId xmlns:a16="http://schemas.microsoft.com/office/drawing/2014/main" id="{DE8CAD59-3F29-4FBB-AE0A-697DDFD5E69E}"/>
              </a:ext>
            </a:extLst>
          </p:cNvPr>
          <p:cNvSpPr/>
          <p:nvPr userDrawn="1"/>
        </p:nvSpPr>
        <p:spPr>
          <a:xfrm>
            <a:off x="990000" y="4320000"/>
            <a:ext cx="5832526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914400" latinLnBrk="1">
              <a:defRPr/>
            </a:pPr>
            <a:r>
              <a:rPr lang="en-US" altLang="ko-KR" sz="2400" baseline="0" dirty="0">
                <a:solidFill>
                  <a:srgbClr val="1428A0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Artificial Intelligence Course</a:t>
            </a:r>
            <a:endParaRPr lang="ko-KR" altLang="en-US" sz="2400" dirty="0">
              <a:solidFill>
                <a:srgbClr val="1428A0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6149771-D78D-40D7-8B97-564358008D8D}"/>
              </a:ext>
            </a:extLst>
          </p:cNvPr>
          <p:cNvSpPr/>
          <p:nvPr userDrawn="1"/>
        </p:nvSpPr>
        <p:spPr>
          <a:xfrm>
            <a:off x="724689" y="4320000"/>
            <a:ext cx="54000" cy="360000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>
              <a:defRPr/>
            </a:pPr>
            <a:endParaRPr lang="ko-KR" altLang="en-US" dirty="0">
              <a:solidFill>
                <a:prstClr val="white"/>
              </a:solidFill>
              <a:latin typeface="Calibri" panose="020F0502020204030204"/>
              <a:ea typeface="맑은 고딕" panose="020B0503020000020004" pitchFamily="50" charset="-127"/>
            </a:endParaRPr>
          </a:p>
        </p:txBody>
      </p:sp>
      <p:sp>
        <p:nvSpPr>
          <p:cNvPr id="11" name="텍스트 개체 틀 18">
            <a:extLst>
              <a:ext uri="{FF2B5EF4-FFF2-40B4-BE49-F238E27FC236}">
                <a16:creationId xmlns:a16="http://schemas.microsoft.com/office/drawing/2014/main" id="{02AC410D-7805-4DA9-915F-991D726861C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20000" y="3551768"/>
            <a:ext cx="6837808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altLang="en-US" sz="1800" dirty="0">
                <a:solidFill>
                  <a:schemeClr val="bg1">
                    <a:lumMod val="50000"/>
                  </a:schemeClr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defRPr>
            </a:lvl1pPr>
          </a:lstStyle>
          <a:p>
            <a:pPr marL="0" lvl="0" defTabSz="457050" latinLnBrk="0"/>
            <a:r>
              <a:rPr lang="en-US" altLang="ko-KR" dirty="0"/>
              <a:t>Team Name</a:t>
            </a:r>
            <a:endParaRPr lang="ko-KR" altLang="en-US" dirty="0"/>
          </a:p>
        </p:txBody>
      </p:sp>
      <p:sp>
        <p:nvSpPr>
          <p:cNvPr id="12" name="제목 2">
            <a:extLst>
              <a:ext uri="{FF2B5EF4-FFF2-40B4-BE49-F238E27FC236}">
                <a16:creationId xmlns:a16="http://schemas.microsoft.com/office/drawing/2014/main" id="{44AF0917-EEBC-44C5-8BA6-F1CA2AFA4B1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0000" y="1710000"/>
            <a:ext cx="5221019" cy="147732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lvl1pPr>
              <a:lnSpc>
                <a:spcPct val="100000"/>
              </a:lnSpc>
              <a:defRPr lang="ko-KR" altLang="en-US" sz="4800">
                <a:solidFill>
                  <a:schemeClr val="tx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defRPr>
            </a:lvl1pPr>
          </a:lstStyle>
          <a:p>
            <a:pPr marL="0" lvl="0" defTabSz="457200" latinLnBrk="0"/>
            <a:r>
              <a:rPr lang="en-US" altLang="ko-KR" dirty="0"/>
              <a:t>Project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-US" altLang="ko-KR" dirty="0"/>
              <a:t>Name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229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able of Content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8" y="0"/>
            <a:ext cx="9902825" cy="6858000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07951CE-0A5B-4EC7-B663-290867B6A3B2}"/>
              </a:ext>
            </a:extLst>
          </p:cNvPr>
          <p:cNvCxnSpPr/>
          <p:nvPr userDrawn="1"/>
        </p:nvCxnSpPr>
        <p:spPr>
          <a:xfrm>
            <a:off x="449468" y="6424935"/>
            <a:ext cx="90007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슬라이드 번호 개체 틀 15">
            <a:extLst>
              <a:ext uri="{FF2B5EF4-FFF2-40B4-BE49-F238E27FC236}">
                <a16:creationId xmlns:a16="http://schemas.microsoft.com/office/drawing/2014/main" id="{DB8B1220-1660-457F-B990-656A8230EA54}"/>
              </a:ext>
            </a:extLst>
          </p:cNvPr>
          <p:cNvSpPr txBox="1">
            <a:spLocks/>
          </p:cNvSpPr>
          <p:nvPr userDrawn="1"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r" defTabSz="91409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977B04-C971-4466-AB79-612C9E649B30}" type="slidenum">
              <a:rPr lang="en-US" altLang="ko-KR" sz="900" smtClean="0">
                <a:solidFill>
                  <a:schemeClr val="bg1">
                    <a:lumMod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pPr marL="0" marR="0" lvl="0" indent="0" algn="r" defTabSz="91409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SamsungOne 400" panose="020B0503030303020204" pitchFamily="34" charset="0"/>
              <a:ea typeface="SamsungOne 400" panose="020B0503030303020204" pitchFamily="34" charset="0"/>
              <a:cs typeface="Arial Unicode MS" panose="020B0604020202020204" pitchFamily="50" charset="-127"/>
            </a:endParaRPr>
          </a:p>
        </p:txBody>
      </p:sp>
      <p:sp>
        <p:nvSpPr>
          <p:cNvPr id="14" name="직사각형 7">
            <a:extLst>
              <a:ext uri="{FF2B5EF4-FFF2-40B4-BE49-F238E27FC236}">
                <a16:creationId xmlns:a16="http://schemas.microsoft.com/office/drawing/2014/main" id="{AA07D337-B9C3-4E5E-811E-AEFBB17ADEF5}"/>
              </a:ext>
            </a:extLst>
          </p:cNvPr>
          <p:cNvSpPr/>
          <p:nvPr userDrawn="1"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algn="l"/>
            <a:r>
              <a:rPr lang="en-US" altLang="ko-KR" sz="1100" b="0" dirty="0">
                <a:solidFill>
                  <a:schemeClr val="bg1">
                    <a:lumMod val="50000"/>
                  </a:scheme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  <p:sp>
        <p:nvSpPr>
          <p:cNvPr id="7" name="직사각형 133">
            <a:extLst>
              <a:ext uri="{FF2B5EF4-FFF2-40B4-BE49-F238E27FC236}">
                <a16:creationId xmlns:a16="http://schemas.microsoft.com/office/drawing/2014/main" id="{7A4BCBFF-5289-45FE-BA09-DFF42AF8A347}"/>
              </a:ext>
            </a:extLst>
          </p:cNvPr>
          <p:cNvSpPr/>
          <p:nvPr userDrawn="1"/>
        </p:nvSpPr>
        <p:spPr>
          <a:xfrm>
            <a:off x="990000" y="4157757"/>
            <a:ext cx="3563339" cy="32316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defTabSz="457200">
              <a:defRPr/>
            </a:pPr>
            <a:r>
              <a:rPr lang="en-US" altLang="ko-KR" sz="2100" dirty="0">
                <a:solidFill>
                  <a:srgbClr val="1428A0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rPr>
              <a:t>AI Course</a:t>
            </a:r>
            <a:endParaRPr lang="ko-KR" altLang="en-US" sz="2100" dirty="0">
              <a:solidFill>
                <a:srgbClr val="1428A0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AA6CFBD-D9B3-4245-A68B-1D7EC1CB6F07}"/>
              </a:ext>
            </a:extLst>
          </p:cNvPr>
          <p:cNvSpPr/>
          <p:nvPr userDrawn="1"/>
        </p:nvSpPr>
        <p:spPr>
          <a:xfrm>
            <a:off x="720000" y="2095275"/>
            <a:ext cx="60008" cy="1759369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>
              <a:defRPr/>
            </a:pPr>
            <a:endParaRPr lang="ko-KR" altLang="en-US" dirty="0">
              <a:solidFill>
                <a:prstClr val="white"/>
              </a:solidFill>
              <a:latin typeface="Calibri" panose="020F0502020204030204"/>
              <a:ea typeface="맑은 고딕" panose="020B0503020000020004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1B2EB59A-603F-4715-ABA1-D9DF69D44512}"/>
              </a:ext>
            </a:extLst>
          </p:cNvPr>
          <p:cNvSpPr/>
          <p:nvPr userDrawn="1"/>
        </p:nvSpPr>
        <p:spPr>
          <a:xfrm>
            <a:off x="720000" y="4157757"/>
            <a:ext cx="60008" cy="323165"/>
          </a:xfrm>
          <a:prstGeom prst="rect">
            <a:avLst/>
          </a:prstGeom>
          <a:solidFill>
            <a:srgbClr val="1428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200">
              <a:defRPr/>
            </a:pPr>
            <a:endParaRPr lang="ko-KR" altLang="en-US" dirty="0">
              <a:solidFill>
                <a:prstClr val="white"/>
              </a:solidFill>
              <a:latin typeface="Calibri" panose="020F0502020204030204"/>
              <a:ea typeface="맑은 고딕" panose="020B0503020000020004" pitchFamily="50" charset="-127"/>
            </a:endParaRP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CF6BC111-C555-4B09-8375-33C4F4C2FB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90000" y="2095275"/>
            <a:ext cx="5221019" cy="13542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lvl1pPr>
              <a:lnSpc>
                <a:spcPct val="100000"/>
              </a:lnSpc>
              <a:defRPr lang="ko-KR" altLang="en-US" sz="4400">
                <a:solidFill>
                  <a:schemeClr val="tx1"/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defRPr>
            </a:lvl1pPr>
          </a:lstStyle>
          <a:p>
            <a:pPr marL="0" lvl="0" defTabSz="457200" latinLnBrk="0"/>
            <a:r>
              <a:rPr lang="en-US" altLang="ko-KR" dirty="0"/>
              <a:t>Project</a:t>
            </a:r>
            <a:r>
              <a:rPr lang="ko-KR" altLang="en-US" dirty="0"/>
              <a:t> </a:t>
            </a:r>
            <a:br>
              <a:rPr lang="en-US" altLang="ko-KR" dirty="0"/>
            </a:br>
            <a:r>
              <a:rPr lang="en-US" altLang="ko-KR" dirty="0"/>
              <a:t>Name</a:t>
            </a:r>
            <a:endParaRPr lang="ko-KR" altLang="en-US" dirty="0"/>
          </a:p>
        </p:txBody>
      </p:sp>
      <p:sp>
        <p:nvSpPr>
          <p:cNvPr id="17" name="텍스트 개체 틀 18">
            <a:extLst>
              <a:ext uri="{FF2B5EF4-FFF2-40B4-BE49-F238E27FC236}">
                <a16:creationId xmlns:a16="http://schemas.microsoft.com/office/drawing/2014/main" id="{CBEAE583-0BAA-455B-9555-B00A4FE8B1C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990000" y="3577645"/>
            <a:ext cx="6837808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altLang="en-US" sz="1800" dirty="0">
                <a:solidFill>
                  <a:schemeClr val="bg1">
                    <a:lumMod val="50000"/>
                  </a:schemeClr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defRPr>
            </a:lvl1pPr>
          </a:lstStyle>
          <a:p>
            <a:pPr marL="0" lvl="0" defTabSz="457050" latinLnBrk="0"/>
            <a:r>
              <a:rPr lang="en-US" altLang="ko-KR" dirty="0"/>
              <a:t>Team Name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903129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14" userDrawn="1">
          <p15:clr>
            <a:srgbClr val="FBAE40"/>
          </p15:clr>
        </p15:guide>
        <p15:guide id="2" pos="443" userDrawn="1">
          <p15:clr>
            <a:srgbClr val="FBAE40"/>
          </p15:clr>
        </p15:guide>
        <p15:guide id="3" pos="5955">
          <p15:clr>
            <a:srgbClr val="FBAE40"/>
          </p15:clr>
        </p15:guide>
        <p15:guide id="4" pos="609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2825" cy="6858000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07951CE-0A5B-4EC7-B663-290867B6A3B2}"/>
              </a:ext>
            </a:extLst>
          </p:cNvPr>
          <p:cNvCxnSpPr/>
          <p:nvPr userDrawn="1"/>
        </p:nvCxnSpPr>
        <p:spPr>
          <a:xfrm>
            <a:off x="449468" y="6424935"/>
            <a:ext cx="90007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슬라이드 번호 개체 틀 15">
            <a:extLst>
              <a:ext uri="{FF2B5EF4-FFF2-40B4-BE49-F238E27FC236}">
                <a16:creationId xmlns:a16="http://schemas.microsoft.com/office/drawing/2014/main" id="{DB8B1220-1660-457F-B990-656A8230EA54}"/>
              </a:ext>
            </a:extLst>
          </p:cNvPr>
          <p:cNvSpPr txBox="1">
            <a:spLocks/>
          </p:cNvSpPr>
          <p:nvPr userDrawn="1"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r" defTabSz="91409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977B04-C971-4466-AB79-612C9E649B30}" type="slidenum">
              <a:rPr lang="en-US" altLang="ko-KR" sz="900" smtClean="0">
                <a:solidFill>
                  <a:schemeClr val="bg1">
                    <a:lumMod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pPr marL="0" marR="0" lvl="0" indent="0" algn="r" defTabSz="91409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SamsungOne 400" panose="020B0503030303020204" pitchFamily="34" charset="0"/>
              <a:ea typeface="SamsungOne 400" panose="020B0503030303020204" pitchFamily="34" charset="0"/>
              <a:cs typeface="Arial Unicode MS" panose="020B0604020202020204" pitchFamily="50" charset="-127"/>
            </a:endParaRPr>
          </a:p>
        </p:txBody>
      </p:sp>
      <p:sp>
        <p:nvSpPr>
          <p:cNvPr id="14" name="직사각형 7">
            <a:extLst>
              <a:ext uri="{FF2B5EF4-FFF2-40B4-BE49-F238E27FC236}">
                <a16:creationId xmlns:a16="http://schemas.microsoft.com/office/drawing/2014/main" id="{AA07D337-B9C3-4E5E-811E-AEFBB17ADEF5}"/>
              </a:ext>
            </a:extLst>
          </p:cNvPr>
          <p:cNvSpPr/>
          <p:nvPr userDrawn="1"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algn="l"/>
            <a:r>
              <a:rPr lang="en-US" altLang="ko-KR" sz="1100" b="0" dirty="0">
                <a:solidFill>
                  <a:schemeClr val="bg1">
                    <a:lumMod val="50000"/>
                  </a:scheme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4625E1FE-2B04-4D8E-A51A-6B9CEC7B37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9468" y="1440000"/>
            <a:ext cx="8541187" cy="49244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lvl1pPr>
              <a:lnSpc>
                <a:spcPct val="100000"/>
              </a:lnSpc>
              <a:spcBef>
                <a:spcPts val="0"/>
              </a:spcBef>
              <a:defRPr lang="ko-KR" altLang="en-US" sz="3200">
                <a:solidFill>
                  <a:schemeClr val="tx1">
                    <a:lumMod val="95000"/>
                    <a:lumOff val="5000"/>
                  </a:schemeClr>
                </a:solidFill>
                <a:latin typeface="Samsung Sharp Sans" pitchFamily="2" charset="0"/>
                <a:ea typeface="Samsung Sharp Sans" pitchFamily="2" charset="0"/>
                <a:cs typeface="Samsung Sharp Sans" pitchFamily="2" charset="0"/>
              </a:defRPr>
            </a:lvl1pPr>
          </a:lstStyle>
          <a:p>
            <a:pPr marL="0" lvl="0" defTabSz="457050" latinLnBrk="0"/>
            <a:r>
              <a:rPr lang="en-US" altLang="ko-KR" dirty="0"/>
              <a:t>Slide Title</a:t>
            </a:r>
            <a:endParaRPr lang="ko-KR" altLang="en-US" dirty="0"/>
          </a:p>
        </p:txBody>
      </p:sp>
      <p:sp>
        <p:nvSpPr>
          <p:cNvPr id="19" name="텍스트 개체 틀 18">
            <a:extLst>
              <a:ext uri="{FF2B5EF4-FFF2-40B4-BE49-F238E27FC236}">
                <a16:creationId xmlns:a16="http://schemas.microsoft.com/office/drawing/2014/main" id="{DFEC8C6A-D95C-4B3C-9803-6F9071BF0C2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49468" y="450000"/>
            <a:ext cx="323896" cy="2772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altLang="en-US" sz="1799" dirty="0">
                <a:solidFill>
                  <a:schemeClr val="bg1"/>
                </a:solidFill>
                <a:latin typeface="Samsung Sharp Sans Medium" pitchFamily="2" charset="0"/>
                <a:ea typeface="Samsung Sharp Sans Medium" pitchFamily="2" charset="0"/>
                <a:cs typeface="Samsung Sharp Sans Medium" pitchFamily="2" charset="0"/>
              </a:defRPr>
            </a:lvl1pPr>
          </a:lstStyle>
          <a:p>
            <a:pPr marL="0" lvl="0" defTabSz="457050" latinLnBrk="0"/>
            <a:r>
              <a:rPr lang="en-US" altLang="ko-KR" dirty="0"/>
              <a:t>No</a:t>
            </a:r>
            <a:endParaRPr lang="ko-KR" altLang="en-US" dirty="0"/>
          </a:p>
        </p:txBody>
      </p:sp>
      <p:sp>
        <p:nvSpPr>
          <p:cNvPr id="20" name="텍스트 개체 틀 18">
            <a:extLst>
              <a:ext uri="{FF2B5EF4-FFF2-40B4-BE49-F238E27FC236}">
                <a16:creationId xmlns:a16="http://schemas.microsoft.com/office/drawing/2014/main" id="{6DA22BCA-E7E2-4377-AD8E-AC1336C3DB3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90000" y="450001"/>
            <a:ext cx="6837808" cy="2769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altLang="en-US" sz="1799" dirty="0">
                <a:solidFill>
                  <a:schemeClr val="bg1"/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defRPr>
            </a:lvl1pPr>
          </a:lstStyle>
          <a:p>
            <a:pPr marL="0" lvl="0" defTabSz="457050" latinLnBrk="0"/>
            <a:r>
              <a:rPr lang="en-US" altLang="ko-KR" dirty="0"/>
              <a:t>Subtitle</a:t>
            </a:r>
            <a:endParaRPr lang="ko-KR" altLang="en-US" dirty="0"/>
          </a:p>
        </p:txBody>
      </p:sp>
      <p:sp>
        <p:nvSpPr>
          <p:cNvPr id="21" name="텍스트 개체 틀 18">
            <a:extLst>
              <a:ext uri="{FF2B5EF4-FFF2-40B4-BE49-F238E27FC236}">
                <a16:creationId xmlns:a16="http://schemas.microsoft.com/office/drawing/2014/main" id="{7647BD6A-5F13-45AE-859C-AF2BA0A739E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112825" y="480779"/>
            <a:ext cx="340625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None/>
              <a:defRPr lang="ko-KR" altLang="en-US" sz="1600" dirty="0">
                <a:solidFill>
                  <a:schemeClr val="bg1">
                    <a:lumMod val="85000"/>
                  </a:scheme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defRPr>
            </a:lvl1pPr>
          </a:lstStyle>
          <a:p>
            <a:pPr marL="0" lvl="0" algn="r" defTabSz="457063" latinLnBrk="0"/>
            <a:r>
              <a:rPr lang="en-US" altLang="ko-KR" dirty="0"/>
              <a:t>00</a:t>
            </a:r>
            <a:endParaRPr lang="ko-KR" altLang="en-US" dirty="0"/>
          </a:p>
        </p:txBody>
      </p:sp>
      <p:sp>
        <p:nvSpPr>
          <p:cNvPr id="23" name="텍스트 개체 틀 18">
            <a:extLst>
              <a:ext uri="{FF2B5EF4-FFF2-40B4-BE49-F238E27FC236}">
                <a16:creationId xmlns:a16="http://schemas.microsoft.com/office/drawing/2014/main" id="{3A9667F7-80AD-4A7A-8543-285975B06B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40667" y="480779"/>
            <a:ext cx="467850" cy="24622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ko-KR" altLang="en-US" sz="1600" dirty="0">
                <a:solidFill>
                  <a:schemeClr val="bg1">
                    <a:lumMod val="85000"/>
                  </a:schemeClr>
                </a:solidFill>
                <a:latin typeface="Samsung Sharp Sans Medium" pitchFamily="2" charset="0"/>
                <a:ea typeface="Samsung Sharp Sans Medium" pitchFamily="2" charset="0"/>
                <a:cs typeface="Samsung Sharp Sans Medium" pitchFamily="2" charset="0"/>
              </a:defRPr>
            </a:lvl1pPr>
          </a:lstStyle>
          <a:p>
            <a:pPr marL="0" lvl="0" defTabSz="457050" latinLnBrk="0"/>
            <a:r>
              <a:rPr lang="en-US" altLang="ko-KR" dirty="0"/>
              <a:t>UNIT</a:t>
            </a:r>
            <a:endParaRPr lang="ko-KR" altLang="en-US" dirty="0"/>
          </a:p>
        </p:txBody>
      </p:sp>
      <p:sp>
        <p:nvSpPr>
          <p:cNvPr id="16" name="텍스트 개체 틀 7">
            <a:extLst>
              <a:ext uri="{FF2B5EF4-FFF2-40B4-BE49-F238E27FC236}">
                <a16:creationId xmlns:a16="http://schemas.microsoft.com/office/drawing/2014/main" id="{B6D584F0-F100-4FB4-B935-0E81DB1D3B5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2288" y="2221661"/>
            <a:ext cx="8055439" cy="914400"/>
          </a:xfrm>
          <a:prstGeom prst="rect">
            <a:avLst/>
          </a:prstGeom>
        </p:spPr>
        <p:txBody>
          <a:bodyPr lIns="0" tIns="0" rIns="0" bIns="0"/>
          <a:lstStyle>
            <a:lvl1pPr marL="177747" indent="-177747">
              <a:lnSpc>
                <a:spcPts val="1800"/>
              </a:lnSpc>
              <a:buSzPct val="105000"/>
              <a:buFontTx/>
              <a:buBlip>
                <a:blip r:embed="rId3"/>
              </a:buBlip>
              <a:defRPr kumimoji="1" lang="en-US" altLang="ko-KR" sz="1400" kern="1200" smtClean="0">
                <a:solidFill>
                  <a:prstClr val="black">
                    <a:lumMod val="85000"/>
                    <a:lumOff val="15000"/>
                  </a:prstClr>
                </a:solidFill>
                <a:latin typeface="SamsungOne 400" panose="020B0503030303020204" pitchFamily="34" charset="0"/>
                <a:ea typeface="SamsungOne 400" panose="020B0503030303020204" pitchFamily="34" charset="0"/>
                <a:cs typeface="+mn-cs"/>
              </a:defRPr>
            </a:lvl1pPr>
            <a:lvl2pPr marL="360255" indent="-182508">
              <a:lnSpc>
                <a:spcPts val="1800"/>
              </a:lnSpc>
              <a:buSzPct val="80000"/>
              <a:buFontTx/>
              <a:buBlip>
                <a:blip r:embed="rId4"/>
              </a:buBlip>
              <a:tabLst>
                <a:tab pos="447541" algn="l"/>
              </a:tabLst>
              <a:defRPr lang="en-US" altLang="ko-KR" sz="1300" kern="1200" dirty="0" smtClean="0">
                <a:solidFill>
                  <a:prstClr val="black">
                    <a:lumMod val="85000"/>
                    <a:lumOff val="15000"/>
                  </a:prstClr>
                </a:solidFill>
                <a:latin typeface="SamsungOne 400" panose="020B0503030303020204" pitchFamily="34" charset="0"/>
                <a:ea typeface="SamsungOne 400" panose="020B0503030303020204" pitchFamily="34" charset="0"/>
                <a:cs typeface="+mn-cs"/>
              </a:defRPr>
            </a:lvl2pPr>
          </a:lstStyle>
          <a:p>
            <a:pPr lvl="0"/>
            <a:r>
              <a:rPr lang="en-US" altLang="ko-KR" dirty="0"/>
              <a:t>Level1</a:t>
            </a:r>
          </a:p>
          <a:p>
            <a:pPr lvl="1"/>
            <a:r>
              <a:rPr lang="en-US" altLang="ko-KR" dirty="0"/>
              <a:t>Level2</a:t>
            </a:r>
          </a:p>
          <a:p>
            <a:pPr lvl="1"/>
            <a:endParaRPr lang="en-US" altLang="ko-KR" dirty="0"/>
          </a:p>
          <a:p>
            <a:pPr marL="628461" lvl="1" indent="-207901" algn="l" defTabSz="843830" rtl="0" eaLnBrk="1" latinLnBrk="1" hangingPunct="1">
              <a:lnSpc>
                <a:spcPct val="90000"/>
              </a:lnSpc>
              <a:spcBef>
                <a:spcPts val="462"/>
              </a:spcBef>
              <a:buSzPct val="90000"/>
              <a:buFontTx/>
              <a:buBlip>
                <a:blip r:embed="rId5"/>
              </a:buBlip>
            </a:pP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17" name="슬라이드 번호 개체 틀 15">
            <a:extLst>
              <a:ext uri="{FF2B5EF4-FFF2-40B4-BE49-F238E27FC236}">
                <a16:creationId xmlns:a16="http://schemas.microsoft.com/office/drawing/2014/main" id="{D63EAE99-E447-4D3D-BFEE-6F01BCEB93C6}"/>
              </a:ext>
            </a:extLst>
          </p:cNvPr>
          <p:cNvSpPr txBox="1">
            <a:spLocks/>
          </p:cNvSpPr>
          <p:nvPr userDrawn="1"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defTabSz="914094" latinLnBrk="1">
              <a:defRPr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Samsung Sharp Sans Medium" pitchFamily="2" charset="0"/>
                <a:ea typeface="Samsung Sharp Sans Medium" pitchFamily="2" charset="0"/>
                <a:cs typeface="Samsung Sharp Sans Medium" pitchFamily="2" charset="0"/>
              </a:rPr>
              <a:t>Project Name</a:t>
            </a:r>
          </a:p>
        </p:txBody>
      </p:sp>
    </p:spTree>
    <p:extLst>
      <p:ext uri="{BB962C8B-B14F-4D97-AF65-F5344CB8AC3E}">
        <p14:creationId xmlns:p14="http://schemas.microsoft.com/office/powerpoint/2010/main" val="31020467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2" userDrawn="1">
          <p15:clr>
            <a:srgbClr val="FBAE40"/>
          </p15:clr>
        </p15:guide>
        <p15:guide id="2" pos="285">
          <p15:clr>
            <a:srgbClr val="FBAE40"/>
          </p15:clr>
        </p15:guide>
        <p15:guide id="3" pos="5955">
          <p15:clr>
            <a:srgbClr val="FBAE40"/>
          </p15:clr>
        </p15:guide>
        <p15:guide id="4" pos="329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2825" cy="6858000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07951CE-0A5B-4EC7-B663-290867B6A3B2}"/>
              </a:ext>
            </a:extLst>
          </p:cNvPr>
          <p:cNvCxnSpPr/>
          <p:nvPr userDrawn="1"/>
        </p:nvCxnSpPr>
        <p:spPr>
          <a:xfrm>
            <a:off x="449468" y="6424935"/>
            <a:ext cx="90007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슬라이드 번호 개체 틀 15">
            <a:extLst>
              <a:ext uri="{FF2B5EF4-FFF2-40B4-BE49-F238E27FC236}">
                <a16:creationId xmlns:a16="http://schemas.microsoft.com/office/drawing/2014/main" id="{DB8B1220-1660-457F-B990-656A8230EA54}"/>
              </a:ext>
            </a:extLst>
          </p:cNvPr>
          <p:cNvSpPr txBox="1">
            <a:spLocks/>
          </p:cNvSpPr>
          <p:nvPr userDrawn="1"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r" defTabSz="91409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977B04-C971-4466-AB79-612C9E649B30}" type="slidenum">
              <a:rPr lang="en-US" altLang="ko-KR" sz="900" smtClean="0">
                <a:solidFill>
                  <a:schemeClr val="bg1">
                    <a:lumMod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pPr marL="0" marR="0" lvl="0" indent="0" algn="r" defTabSz="91409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SamsungOne 400" panose="020B0503030303020204" pitchFamily="34" charset="0"/>
              <a:ea typeface="SamsungOne 400" panose="020B0503030303020204" pitchFamily="34" charset="0"/>
              <a:cs typeface="Arial Unicode MS" panose="020B0604020202020204" pitchFamily="50" charset="-127"/>
            </a:endParaRPr>
          </a:p>
        </p:txBody>
      </p:sp>
      <p:sp>
        <p:nvSpPr>
          <p:cNvPr id="14" name="직사각형 7">
            <a:extLst>
              <a:ext uri="{FF2B5EF4-FFF2-40B4-BE49-F238E27FC236}">
                <a16:creationId xmlns:a16="http://schemas.microsoft.com/office/drawing/2014/main" id="{AA07D337-B9C3-4E5E-811E-AEFBB17ADEF5}"/>
              </a:ext>
            </a:extLst>
          </p:cNvPr>
          <p:cNvSpPr/>
          <p:nvPr userDrawn="1"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algn="l"/>
            <a:r>
              <a:rPr lang="en-US" altLang="ko-KR" sz="1100" b="0" dirty="0">
                <a:solidFill>
                  <a:schemeClr val="bg1">
                    <a:lumMod val="50000"/>
                  </a:scheme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  <p:sp>
        <p:nvSpPr>
          <p:cNvPr id="17" name="슬라이드 번호 개체 틀 15">
            <a:extLst>
              <a:ext uri="{FF2B5EF4-FFF2-40B4-BE49-F238E27FC236}">
                <a16:creationId xmlns:a16="http://schemas.microsoft.com/office/drawing/2014/main" id="{D63EAE99-E447-4D3D-BFEE-6F01BCEB93C6}"/>
              </a:ext>
            </a:extLst>
          </p:cNvPr>
          <p:cNvSpPr txBox="1">
            <a:spLocks/>
          </p:cNvSpPr>
          <p:nvPr userDrawn="1"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defTabSz="914094" latinLnBrk="1">
              <a:defRPr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Samsung Sharp Sans Medium" pitchFamily="2" charset="0"/>
                <a:ea typeface="Samsung Sharp Sans Medium" pitchFamily="2" charset="0"/>
                <a:cs typeface="Samsung Sharp Sans Medium" pitchFamily="2" charset="0"/>
              </a:rPr>
              <a:t>Project Name</a:t>
            </a:r>
          </a:p>
        </p:txBody>
      </p:sp>
    </p:spTree>
    <p:extLst>
      <p:ext uri="{BB962C8B-B14F-4D97-AF65-F5344CB8AC3E}">
        <p14:creationId xmlns:p14="http://schemas.microsoft.com/office/powerpoint/2010/main" val="4341595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02">
          <p15:clr>
            <a:srgbClr val="FBAE40"/>
          </p15:clr>
        </p15:guide>
        <p15:guide id="2" pos="285">
          <p15:clr>
            <a:srgbClr val="FBAE40"/>
          </p15:clr>
        </p15:guide>
        <p15:guide id="3" pos="5955">
          <p15:clr>
            <a:srgbClr val="FBAE40"/>
          </p15:clr>
        </p15:guide>
        <p15:guide id="4" pos="329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able of Contents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88" y="0"/>
            <a:ext cx="9902825" cy="6858000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07951CE-0A5B-4EC7-B663-290867B6A3B2}"/>
              </a:ext>
            </a:extLst>
          </p:cNvPr>
          <p:cNvCxnSpPr/>
          <p:nvPr userDrawn="1"/>
        </p:nvCxnSpPr>
        <p:spPr>
          <a:xfrm>
            <a:off x="449468" y="6424935"/>
            <a:ext cx="90007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슬라이드 번호 개체 틀 15">
            <a:extLst>
              <a:ext uri="{FF2B5EF4-FFF2-40B4-BE49-F238E27FC236}">
                <a16:creationId xmlns:a16="http://schemas.microsoft.com/office/drawing/2014/main" id="{DB8B1220-1660-457F-B990-656A8230EA54}"/>
              </a:ext>
            </a:extLst>
          </p:cNvPr>
          <p:cNvSpPr txBox="1">
            <a:spLocks/>
          </p:cNvSpPr>
          <p:nvPr userDrawn="1"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r" defTabSz="91409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977B04-C971-4466-AB79-612C9E649B30}" type="slidenum">
              <a:rPr lang="en-US" altLang="ko-KR" sz="900" smtClean="0">
                <a:solidFill>
                  <a:schemeClr val="bg1">
                    <a:lumMod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pPr marL="0" marR="0" lvl="0" indent="0" algn="r" defTabSz="91409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SamsungOne 400" panose="020B0503030303020204" pitchFamily="34" charset="0"/>
              <a:ea typeface="SamsungOne 400" panose="020B0503030303020204" pitchFamily="34" charset="0"/>
              <a:cs typeface="Arial Unicode MS" panose="020B0604020202020204" pitchFamily="50" charset="-127"/>
            </a:endParaRPr>
          </a:p>
        </p:txBody>
      </p:sp>
      <p:sp>
        <p:nvSpPr>
          <p:cNvPr id="14" name="직사각형 7">
            <a:extLst>
              <a:ext uri="{FF2B5EF4-FFF2-40B4-BE49-F238E27FC236}">
                <a16:creationId xmlns:a16="http://schemas.microsoft.com/office/drawing/2014/main" id="{AA07D337-B9C3-4E5E-811E-AEFBB17ADEF5}"/>
              </a:ext>
            </a:extLst>
          </p:cNvPr>
          <p:cNvSpPr/>
          <p:nvPr userDrawn="1"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algn="l"/>
            <a:r>
              <a:rPr lang="en-US" altLang="ko-KR" sz="1100" b="0" dirty="0">
                <a:solidFill>
                  <a:schemeClr val="bg1">
                    <a:lumMod val="50000"/>
                  </a:scheme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</p:spTree>
    <p:extLst>
      <p:ext uri="{BB962C8B-B14F-4D97-AF65-F5344CB8AC3E}">
        <p14:creationId xmlns:p14="http://schemas.microsoft.com/office/powerpoint/2010/main" val="17796214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14">
          <p15:clr>
            <a:srgbClr val="FBAE40"/>
          </p15:clr>
        </p15:guide>
        <p15:guide id="2" pos="443">
          <p15:clr>
            <a:srgbClr val="FBAE40"/>
          </p15:clr>
        </p15:guide>
        <p15:guide id="3" pos="5955">
          <p15:clr>
            <a:srgbClr val="FBAE40"/>
          </p15:clr>
        </p15:guide>
        <p15:guide id="4" pos="609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902825" cy="6858000"/>
          </a:xfrm>
          <a:prstGeom prst="rect">
            <a:avLst/>
          </a:prstGeom>
        </p:spPr>
      </p:pic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07951CE-0A5B-4EC7-B663-290867B6A3B2}"/>
              </a:ext>
            </a:extLst>
          </p:cNvPr>
          <p:cNvCxnSpPr/>
          <p:nvPr userDrawn="1"/>
        </p:nvCxnSpPr>
        <p:spPr>
          <a:xfrm>
            <a:off x="449468" y="6424935"/>
            <a:ext cx="90007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슬라이드 번호 개체 틀 15">
            <a:extLst>
              <a:ext uri="{FF2B5EF4-FFF2-40B4-BE49-F238E27FC236}">
                <a16:creationId xmlns:a16="http://schemas.microsoft.com/office/drawing/2014/main" id="{DB8B1220-1660-457F-B990-656A8230EA54}"/>
              </a:ext>
            </a:extLst>
          </p:cNvPr>
          <p:cNvSpPr txBox="1">
            <a:spLocks/>
          </p:cNvSpPr>
          <p:nvPr userDrawn="1"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r" defTabSz="91409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977B04-C971-4466-AB79-612C9E649B30}" type="slidenum">
              <a:rPr lang="en-US" altLang="ko-KR" sz="900" smtClean="0">
                <a:solidFill>
                  <a:schemeClr val="bg1">
                    <a:lumMod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pPr marL="0" marR="0" lvl="0" indent="0" algn="r" defTabSz="91409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SamsungOne 400" panose="020B0503030303020204" pitchFamily="34" charset="0"/>
              <a:ea typeface="SamsungOne 400" panose="020B0503030303020204" pitchFamily="34" charset="0"/>
              <a:cs typeface="Arial Unicode MS" panose="020B0604020202020204" pitchFamily="50" charset="-127"/>
            </a:endParaRPr>
          </a:p>
        </p:txBody>
      </p:sp>
      <p:sp>
        <p:nvSpPr>
          <p:cNvPr id="14" name="직사각형 7">
            <a:extLst>
              <a:ext uri="{FF2B5EF4-FFF2-40B4-BE49-F238E27FC236}">
                <a16:creationId xmlns:a16="http://schemas.microsoft.com/office/drawing/2014/main" id="{AA07D337-B9C3-4E5E-811E-AEFBB17ADEF5}"/>
              </a:ext>
            </a:extLst>
          </p:cNvPr>
          <p:cNvSpPr/>
          <p:nvPr userDrawn="1"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algn="l"/>
            <a:r>
              <a:rPr lang="en-US" altLang="ko-KR" sz="1100" b="0" dirty="0">
                <a:solidFill>
                  <a:schemeClr val="bg1">
                    <a:lumMod val="50000"/>
                  </a:scheme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  <p:sp>
        <p:nvSpPr>
          <p:cNvPr id="7" name="슬라이드 번호 개체 틀 15">
            <a:extLst>
              <a:ext uri="{FF2B5EF4-FFF2-40B4-BE49-F238E27FC236}">
                <a16:creationId xmlns:a16="http://schemas.microsoft.com/office/drawing/2014/main" id="{E75758B0-2429-4331-898E-5EEED60D4280}"/>
              </a:ext>
            </a:extLst>
          </p:cNvPr>
          <p:cNvSpPr txBox="1">
            <a:spLocks/>
          </p:cNvSpPr>
          <p:nvPr userDrawn="1"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defTabSz="914094" latinLnBrk="1">
              <a:defRPr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Samsung Sharp Sans Medium" pitchFamily="2" charset="0"/>
                <a:ea typeface="Samsung Sharp Sans Medium" pitchFamily="2" charset="0"/>
                <a:cs typeface="Samsung Sharp Sans Medium" pitchFamily="2" charset="0"/>
              </a:rPr>
              <a:t>Project Name</a:t>
            </a:r>
          </a:p>
        </p:txBody>
      </p:sp>
    </p:spTree>
    <p:extLst>
      <p:ext uri="{BB962C8B-B14F-4D97-AF65-F5344CB8AC3E}">
        <p14:creationId xmlns:p14="http://schemas.microsoft.com/office/powerpoint/2010/main" val="39425025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955">
          <p15:clr>
            <a:srgbClr val="FBAE40"/>
          </p15:clr>
        </p15:guide>
        <p15:guide id="3" pos="285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107951CE-0A5B-4EC7-B663-290867B6A3B2}"/>
              </a:ext>
            </a:extLst>
          </p:cNvPr>
          <p:cNvCxnSpPr/>
          <p:nvPr userDrawn="1"/>
        </p:nvCxnSpPr>
        <p:spPr>
          <a:xfrm>
            <a:off x="449468" y="6424935"/>
            <a:ext cx="900071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DB8B1220-1660-457F-B990-656A8230EA54}"/>
              </a:ext>
            </a:extLst>
          </p:cNvPr>
          <p:cNvSpPr txBox="1">
            <a:spLocks/>
          </p:cNvSpPr>
          <p:nvPr userDrawn="1"/>
        </p:nvSpPr>
        <p:spPr>
          <a:xfrm>
            <a:off x="8836343" y="6498001"/>
            <a:ext cx="613839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marL="0" marR="0" lvl="0" indent="0" algn="r" defTabSz="91409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3977B04-C971-4466-AB79-612C9E649B30}" type="slidenum">
              <a:rPr lang="en-US" altLang="ko-KR" sz="900" smtClean="0">
                <a:solidFill>
                  <a:schemeClr val="bg1">
                    <a:lumMod val="50000"/>
                  </a:schemeClr>
                </a:solidFill>
                <a:latin typeface="SamsungOne 400" panose="020B0503030303020204" pitchFamily="34" charset="0"/>
                <a:ea typeface="SamsungOne 400" panose="020B0503030303020204" pitchFamily="34" charset="0"/>
              </a:rPr>
              <a:pPr marL="0" marR="0" lvl="0" indent="0" algn="r" defTabSz="91409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altLang="ko-KR" sz="900" dirty="0">
              <a:solidFill>
                <a:schemeClr val="bg1">
                  <a:lumMod val="50000"/>
                </a:schemeClr>
              </a:solidFill>
              <a:latin typeface="SamsungOne 400" panose="020B0503030303020204" pitchFamily="34" charset="0"/>
              <a:ea typeface="SamsungOne 400" panose="020B0503030303020204" pitchFamily="34" charset="0"/>
              <a:cs typeface="Arial Unicode MS" panose="020B0604020202020204" pitchFamily="50" charset="-127"/>
            </a:endParaRPr>
          </a:p>
        </p:txBody>
      </p:sp>
      <p:sp>
        <p:nvSpPr>
          <p:cNvPr id="18" name="직사각형 7">
            <a:extLst>
              <a:ext uri="{FF2B5EF4-FFF2-40B4-BE49-F238E27FC236}">
                <a16:creationId xmlns:a16="http://schemas.microsoft.com/office/drawing/2014/main" id="{AA07D337-B9C3-4E5E-811E-AEFBB17ADEF5}"/>
              </a:ext>
            </a:extLst>
          </p:cNvPr>
          <p:cNvSpPr/>
          <p:nvPr userDrawn="1"/>
        </p:nvSpPr>
        <p:spPr>
          <a:xfrm>
            <a:off x="449468" y="6498001"/>
            <a:ext cx="2888788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algn="l"/>
            <a:r>
              <a:rPr lang="en-US" altLang="ko-KR" sz="1100" b="0" dirty="0">
                <a:solidFill>
                  <a:schemeClr val="bg1">
                    <a:lumMod val="50000"/>
                  </a:schemeClr>
                </a:solidFill>
                <a:latin typeface="Samsung Sharp Sans Bold" pitchFamily="2" charset="0"/>
                <a:ea typeface="Samsung Sharp Sans Bold" pitchFamily="2" charset="0"/>
                <a:cs typeface="Samsung Sharp Sans Bold" pitchFamily="2" charset="0"/>
              </a:rPr>
              <a:t>Samsung Innovation Campus</a:t>
            </a:r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449468" y="900000"/>
            <a:ext cx="9000714" cy="0"/>
          </a:xfrm>
          <a:prstGeom prst="line">
            <a:avLst/>
          </a:prstGeom>
          <a:ln w="15875">
            <a:solidFill>
              <a:srgbClr val="0924A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슬라이드 번호 개체 틀 15">
            <a:extLst>
              <a:ext uri="{FF2B5EF4-FFF2-40B4-BE49-F238E27FC236}">
                <a16:creationId xmlns:a16="http://schemas.microsoft.com/office/drawing/2014/main" id="{C5960DC7-D671-485D-92B0-FEED6CE658A3}"/>
              </a:ext>
            </a:extLst>
          </p:cNvPr>
          <p:cNvSpPr txBox="1">
            <a:spLocks/>
          </p:cNvSpPr>
          <p:nvPr userDrawn="1"/>
        </p:nvSpPr>
        <p:spPr>
          <a:xfrm>
            <a:off x="6846858" y="6498001"/>
            <a:ext cx="2349501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>
            <a:defPPr>
              <a:defRPr lang="ko-KR"/>
            </a:defPPr>
            <a:lvl1pPr algn="r"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SamsungOne 300" panose="020B0303030303020204" pitchFamily="34" charset="0"/>
                <a:ea typeface="SamsungOne 300" panose="020B0303030303020204" pitchFamily="34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lvl="0" defTabSz="914094" latinLnBrk="1">
              <a:defRPr/>
            </a:pPr>
            <a:r>
              <a:rPr lang="en-US" altLang="ko-KR" sz="900" dirty="0">
                <a:solidFill>
                  <a:schemeClr val="bg1">
                    <a:lumMod val="50000"/>
                  </a:schemeClr>
                </a:solidFill>
                <a:latin typeface="Samsung Sharp Sans Medium" pitchFamily="2" charset="0"/>
                <a:ea typeface="Samsung Sharp Sans Medium" pitchFamily="2" charset="0"/>
                <a:cs typeface="Samsung Sharp Sans Medium" pitchFamily="2" charset="0"/>
              </a:rPr>
              <a:t>Project Name</a:t>
            </a:r>
          </a:p>
        </p:txBody>
      </p:sp>
    </p:spTree>
    <p:extLst>
      <p:ext uri="{BB962C8B-B14F-4D97-AF65-F5344CB8AC3E}">
        <p14:creationId xmlns:p14="http://schemas.microsoft.com/office/powerpoint/2010/main" val="13439506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5">
          <p15:clr>
            <a:srgbClr val="FBAE40"/>
          </p15:clr>
        </p15:guide>
        <p15:guide id="3" pos="5955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a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2">
            <a:extLst>
              <a:ext uri="{FF2B5EF4-FFF2-40B4-BE49-F238E27FC236}">
                <a16:creationId xmlns:a16="http://schemas.microsoft.com/office/drawing/2014/main" id="{C441AFAB-5BBF-465C-B7A8-FED86E6261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4395"/>
            <a:ext cx="9899651" cy="6853605"/>
          </a:xfrm>
          <a:prstGeom prst="rect">
            <a:avLst/>
          </a:prstGeom>
        </p:spPr>
      </p:pic>
      <p:sp>
        <p:nvSpPr>
          <p:cNvPr id="2" name="직사각형 1"/>
          <p:cNvSpPr/>
          <p:nvPr userDrawn="1"/>
        </p:nvSpPr>
        <p:spPr>
          <a:xfrm>
            <a:off x="2" y="0"/>
            <a:ext cx="9899651" cy="6858000"/>
          </a:xfrm>
          <a:prstGeom prst="rect">
            <a:avLst/>
          </a:prstGeom>
          <a:solidFill>
            <a:srgbClr val="1428A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959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82B242C-8600-47F0-98D5-6EA512C41BF2}"/>
              </a:ext>
            </a:extLst>
          </p:cNvPr>
          <p:cNvSpPr/>
          <p:nvPr userDrawn="1"/>
        </p:nvSpPr>
        <p:spPr>
          <a:xfrm>
            <a:off x="449468" y="5677032"/>
            <a:ext cx="9000714" cy="73096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marL="0" marR="0" lvl="0" indent="0" algn="l" defTabSz="91412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amsungOne 400C" panose="020B0506030303020204" pitchFamily="34" charset="0"/>
                <a:ea typeface="SamsungOne 400" panose="020B0503030303020204" pitchFamily="34" charset="0"/>
                <a:cs typeface="+mn-cs"/>
              </a:rPr>
              <a:t>ⓒ</a:t>
            </a: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amsungOne 400C" panose="020B0506030303020204" pitchFamily="34" charset="0"/>
                <a:ea typeface="SamsungOne 400C" panose="020B0506030303020204" pitchFamily="34" charset="0"/>
                <a:cs typeface="+mn-cs"/>
              </a:rPr>
              <a:t>2023 SAMSUNG. All rights reserved.</a:t>
            </a:r>
          </a:p>
          <a:p>
            <a:pPr marL="0" marR="0" lvl="0" indent="0" algn="l" defTabSz="914126" rtl="0" eaLnBrk="1" fontAlgn="auto" latin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amsungOne 400C" panose="020B0506030303020204" pitchFamily="34" charset="0"/>
                <a:ea typeface="SamsungOne 400C" panose="020B0506030303020204" pitchFamily="34" charset="0"/>
                <a:cs typeface="+mn-cs"/>
              </a:rPr>
              <a:t>Samsung Electronics Corporate Citizenship Office holds the copyright of book.</a:t>
            </a:r>
          </a:p>
          <a:p>
            <a:pPr marL="0" marR="0" lvl="0" indent="0" algn="l" defTabSz="914126" rtl="0" eaLnBrk="1" fontAlgn="auto" latinLnBrk="1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amsungOne 400C" panose="020B0506030303020204" pitchFamily="34" charset="0"/>
                <a:ea typeface="SamsungOne 400C" panose="020B0506030303020204" pitchFamily="34" charset="0"/>
                <a:cs typeface="+mn-cs"/>
              </a:rPr>
              <a:t>This book is a literary property protected by copyright law so reprint and reproduction without permission are prohibited. </a:t>
            </a:r>
          </a:p>
          <a:p>
            <a:pPr marL="0" marR="0" lvl="0" indent="0" algn="l" defTabSz="91412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amsungOne 400C" panose="020B0506030303020204" pitchFamily="34" charset="0"/>
                <a:ea typeface="SamsungOne 400C" panose="020B0506030303020204" pitchFamily="34" charset="0"/>
                <a:cs typeface="+mn-cs"/>
              </a:rPr>
              <a:t>To use this book other than the curriculum of Samsung Innovation Campus or to use the entire or part of this book, you must receive written consent from copyright holder.</a:t>
            </a:r>
          </a:p>
        </p:txBody>
      </p:sp>
      <p:pic>
        <p:nvPicPr>
          <p:cNvPr id="10" name="그림 3">
            <a:extLst>
              <a:ext uri="{FF2B5EF4-FFF2-40B4-BE49-F238E27FC236}">
                <a16:creationId xmlns:a16="http://schemas.microsoft.com/office/drawing/2014/main" id="{A977D3D7-ABF1-4BDD-B1E5-CCA79CC8184C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1822" y="3022951"/>
            <a:ext cx="2476006" cy="812098"/>
          </a:xfrm>
          <a:prstGeom prst="rect">
            <a:avLst/>
          </a:prstGeom>
        </p:spPr>
      </p:pic>
      <p:sp>
        <p:nvSpPr>
          <p:cNvPr id="9" name="Freeform 5">
            <a:extLst>
              <a:ext uri="{FF2B5EF4-FFF2-40B4-BE49-F238E27FC236}">
                <a16:creationId xmlns:a16="http://schemas.microsoft.com/office/drawing/2014/main" id="{0D8AEED9-5E8F-4A4F-8427-AE314BEC60F8}"/>
              </a:ext>
            </a:extLst>
          </p:cNvPr>
          <p:cNvSpPr>
            <a:spLocks noChangeAspect="1" noEditPoints="1"/>
          </p:cNvSpPr>
          <p:nvPr userDrawn="1"/>
        </p:nvSpPr>
        <p:spPr bwMode="auto">
          <a:xfrm>
            <a:off x="449468" y="450000"/>
            <a:ext cx="1290568" cy="198000"/>
          </a:xfrm>
          <a:custGeom>
            <a:avLst/>
            <a:gdLst>
              <a:gd name="T0" fmla="*/ 82 w 2179"/>
              <a:gd name="T1" fmla="*/ 74 h 334"/>
              <a:gd name="T2" fmla="*/ 140 w 2179"/>
              <a:gd name="T3" fmla="*/ 82 h 334"/>
              <a:gd name="T4" fmla="*/ 218 w 2179"/>
              <a:gd name="T5" fmla="*/ 101 h 334"/>
              <a:gd name="T6" fmla="*/ 112 w 2179"/>
              <a:gd name="T7" fmla="*/ 0 h 334"/>
              <a:gd name="T8" fmla="*/ 4 w 2179"/>
              <a:gd name="T9" fmla="*/ 112 h 334"/>
              <a:gd name="T10" fmla="*/ 145 w 2179"/>
              <a:gd name="T11" fmla="*/ 257 h 334"/>
              <a:gd name="T12" fmla="*/ 84 w 2179"/>
              <a:gd name="T13" fmla="*/ 250 h 334"/>
              <a:gd name="T14" fmla="*/ 0 w 2179"/>
              <a:gd name="T15" fmla="*/ 220 h 334"/>
              <a:gd name="T16" fmla="*/ 113 w 2179"/>
              <a:gd name="T17" fmla="*/ 334 h 334"/>
              <a:gd name="T18" fmla="*/ 223 w 2179"/>
              <a:gd name="T19" fmla="*/ 212 h 334"/>
              <a:gd name="T20" fmla="*/ 1096 w 2179"/>
              <a:gd name="T21" fmla="*/ 91 h 334"/>
              <a:gd name="T22" fmla="*/ 1124 w 2179"/>
              <a:gd name="T23" fmla="*/ 54 h 334"/>
              <a:gd name="T24" fmla="*/ 1152 w 2179"/>
              <a:gd name="T25" fmla="*/ 102 h 334"/>
              <a:gd name="T26" fmla="*/ 1229 w 2179"/>
              <a:gd name="T27" fmla="*/ 80 h 334"/>
              <a:gd name="T28" fmla="*/ 1017 w 2179"/>
              <a:gd name="T29" fmla="*/ 71 h 334"/>
              <a:gd name="T30" fmla="*/ 1157 w 2179"/>
              <a:gd name="T31" fmla="*/ 233 h 334"/>
              <a:gd name="T32" fmla="*/ 1128 w 2179"/>
              <a:gd name="T33" fmla="*/ 277 h 334"/>
              <a:gd name="T34" fmla="*/ 1097 w 2179"/>
              <a:gd name="T35" fmla="*/ 219 h 334"/>
              <a:gd name="T36" fmla="*/ 1014 w 2179"/>
              <a:gd name="T37" fmla="*/ 243 h 334"/>
              <a:gd name="T38" fmla="*/ 1235 w 2179"/>
              <a:gd name="T39" fmla="*/ 262 h 334"/>
              <a:gd name="T40" fmla="*/ 1096 w 2179"/>
              <a:gd name="T41" fmla="*/ 91 h 334"/>
              <a:gd name="T42" fmla="*/ 1730 w 2179"/>
              <a:gd name="T43" fmla="*/ 10 h 334"/>
              <a:gd name="T44" fmla="*/ 1614 w 2179"/>
              <a:gd name="T45" fmla="*/ 319 h 334"/>
              <a:gd name="T46" fmla="*/ 1686 w 2179"/>
              <a:gd name="T47" fmla="*/ 60 h 334"/>
              <a:gd name="T48" fmla="*/ 1876 w 2179"/>
              <a:gd name="T49" fmla="*/ 319 h 334"/>
              <a:gd name="T50" fmla="*/ 1799 w 2179"/>
              <a:gd name="T51" fmla="*/ 10 h 334"/>
              <a:gd name="T52" fmla="*/ 333 w 2179"/>
              <a:gd name="T53" fmla="*/ 10 h 334"/>
              <a:gd name="T54" fmla="*/ 360 w 2179"/>
              <a:gd name="T55" fmla="*/ 322 h 334"/>
              <a:gd name="T56" fmla="*/ 446 w 2179"/>
              <a:gd name="T57" fmla="*/ 322 h 334"/>
              <a:gd name="T58" fmla="*/ 472 w 2179"/>
              <a:gd name="T59" fmla="*/ 10 h 334"/>
              <a:gd name="T60" fmla="*/ 804 w 2179"/>
              <a:gd name="T61" fmla="*/ 10 h 334"/>
              <a:gd name="T62" fmla="*/ 725 w 2179"/>
              <a:gd name="T63" fmla="*/ 10 h 334"/>
              <a:gd name="T64" fmla="*/ 592 w 2179"/>
              <a:gd name="T65" fmla="*/ 322 h 334"/>
              <a:gd name="T66" fmla="*/ 671 w 2179"/>
              <a:gd name="T67" fmla="*/ 33 h 334"/>
              <a:gd name="T68" fmla="*/ 804 w 2179"/>
              <a:gd name="T69" fmla="*/ 322 h 334"/>
              <a:gd name="T70" fmla="*/ 860 w 2179"/>
              <a:gd name="T71" fmla="*/ 322 h 334"/>
              <a:gd name="T72" fmla="*/ 931 w 2179"/>
              <a:gd name="T73" fmla="*/ 10 h 334"/>
              <a:gd name="T74" fmla="*/ 1528 w 2179"/>
              <a:gd name="T75" fmla="*/ 10 h 334"/>
              <a:gd name="T76" fmla="*/ 1449 w 2179"/>
              <a:gd name="T77" fmla="*/ 241 h 334"/>
              <a:gd name="T78" fmla="*/ 1418 w 2179"/>
              <a:gd name="T79" fmla="*/ 275 h 334"/>
              <a:gd name="T80" fmla="*/ 1388 w 2179"/>
              <a:gd name="T81" fmla="*/ 241 h 334"/>
              <a:gd name="T82" fmla="*/ 1309 w 2179"/>
              <a:gd name="T83" fmla="*/ 10 h 334"/>
              <a:gd name="T84" fmla="*/ 1310 w 2179"/>
              <a:gd name="T85" fmla="*/ 254 h 334"/>
              <a:gd name="T86" fmla="*/ 1527 w 2179"/>
              <a:gd name="T87" fmla="*/ 254 h 334"/>
              <a:gd name="T88" fmla="*/ 1528 w 2179"/>
              <a:gd name="T89" fmla="*/ 10 h 334"/>
              <a:gd name="T90" fmla="*/ 2069 w 2179"/>
              <a:gd name="T91" fmla="*/ 192 h 334"/>
              <a:gd name="T92" fmla="*/ 2101 w 2179"/>
              <a:gd name="T93" fmla="*/ 237 h 334"/>
              <a:gd name="T94" fmla="*/ 2068 w 2179"/>
              <a:gd name="T95" fmla="*/ 272 h 334"/>
              <a:gd name="T96" fmla="*/ 2035 w 2179"/>
              <a:gd name="T97" fmla="*/ 237 h 334"/>
              <a:gd name="T98" fmla="*/ 2037 w 2179"/>
              <a:gd name="T99" fmla="*/ 80 h 334"/>
              <a:gd name="T100" fmla="*/ 2099 w 2179"/>
              <a:gd name="T101" fmla="*/ 80 h 334"/>
              <a:gd name="T102" fmla="*/ 2100 w 2179"/>
              <a:gd name="T103" fmla="*/ 110 h 334"/>
              <a:gd name="T104" fmla="*/ 2178 w 2179"/>
              <a:gd name="T105" fmla="*/ 99 h 334"/>
              <a:gd name="T106" fmla="*/ 2068 w 2179"/>
              <a:gd name="T107" fmla="*/ 2 h 334"/>
              <a:gd name="T108" fmla="*/ 1958 w 2179"/>
              <a:gd name="T109" fmla="*/ 99 h 334"/>
              <a:gd name="T110" fmla="*/ 1959 w 2179"/>
              <a:gd name="T111" fmla="*/ 251 h 334"/>
              <a:gd name="T112" fmla="*/ 2178 w 2179"/>
              <a:gd name="T113" fmla="*/ 251 h 334"/>
              <a:gd name="T114" fmla="*/ 2179 w 2179"/>
              <a:gd name="T115" fmla="*/ 147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79" h="334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11" tIns="45705" rIns="91411" bIns="45705" numCol="1" anchor="t" anchorCtr="0" compatLnSpc="1">
            <a:prstTxWarp prst="textNoShape">
              <a:avLst/>
            </a:prstTxWarp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pPr marL="0" marR="0" lvl="0" indent="0" algn="l" defTabSz="91412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ko-KR" altLang="en-US" sz="1959" noProof="0" dirty="0"/>
          </a:p>
        </p:txBody>
      </p:sp>
    </p:spTree>
    <p:extLst>
      <p:ext uri="{BB962C8B-B14F-4D97-AF65-F5344CB8AC3E}">
        <p14:creationId xmlns:p14="http://schemas.microsoft.com/office/powerpoint/2010/main" val="12278341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7928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91" r:id="rId2"/>
    <p:sldLayoutId id="2147483685" r:id="rId3"/>
    <p:sldLayoutId id="2147483687" r:id="rId4"/>
    <p:sldLayoutId id="2147483694" r:id="rId5"/>
    <p:sldLayoutId id="2147483693" r:id="rId6"/>
    <p:sldLayoutId id="2147483686" r:id="rId7"/>
    <p:sldLayoutId id="2147483688" r:id="rId8"/>
    <p:sldLayoutId id="2147483689" r:id="rId9"/>
    <p:sldLayoutId id="2147483690" r:id="rId10"/>
  </p:sldLayoutIdLst>
  <p:txStyles>
    <p:titleStyle>
      <a:lvl1pPr algn="l" defTabSz="914126" rtl="0" eaLnBrk="1" latinLnBrk="1" hangingPunct="1">
        <a:lnSpc>
          <a:spcPct val="90000"/>
        </a:lnSpc>
        <a:spcBef>
          <a:spcPct val="0"/>
        </a:spcBef>
        <a:buNone/>
        <a:defRPr sz="43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31" indent="-228531" algn="l" defTabSz="914126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799" kern="1200">
          <a:solidFill>
            <a:schemeClr val="tx1"/>
          </a:solidFill>
          <a:latin typeface="+mn-lt"/>
          <a:ea typeface="+mn-ea"/>
          <a:cs typeface="+mn-cs"/>
        </a:defRPr>
      </a:lvl1pPr>
      <a:lvl2pPr marL="685594" indent="-228531" algn="l" defTabSz="9141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142657" indent="-228531" algn="l" defTabSz="9141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9" kern="1200">
          <a:solidFill>
            <a:schemeClr val="tx1"/>
          </a:solidFill>
          <a:latin typeface="+mn-lt"/>
          <a:ea typeface="+mn-ea"/>
          <a:cs typeface="+mn-cs"/>
        </a:defRPr>
      </a:lvl3pPr>
      <a:lvl4pPr marL="1599720" indent="-228531" algn="l" defTabSz="9141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6783" indent="-228531" algn="l" defTabSz="9141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3846" indent="-228531" algn="l" defTabSz="9141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70908" indent="-228531" algn="l" defTabSz="9141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7971" indent="-228531" algn="l" defTabSz="9141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5034" indent="-228531" algn="l" defTabSz="914126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126" rtl="0" eaLnBrk="1" latinLnBrk="1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7063" algn="l" defTabSz="914126" rtl="0" eaLnBrk="1" latinLnBrk="1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4126" algn="l" defTabSz="914126" rtl="0" eaLnBrk="1" latinLnBrk="1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1189" algn="l" defTabSz="914126" rtl="0" eaLnBrk="1" latinLnBrk="1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8251" algn="l" defTabSz="914126" rtl="0" eaLnBrk="1" latinLnBrk="1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5314" algn="l" defTabSz="914126" rtl="0" eaLnBrk="1" latinLnBrk="1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2377" algn="l" defTabSz="914126" rtl="0" eaLnBrk="1" latinLnBrk="1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9440" algn="l" defTabSz="914126" rtl="0" eaLnBrk="1" latinLnBrk="1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6503" algn="l" defTabSz="914126" rtl="0" eaLnBrk="1" latinLnBrk="1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ABA57D5-7920-4C59-8990-1FDF22441F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Impact Group</a:t>
            </a:r>
            <a:endParaRPr lang="ko-KR" altLang="en-US" dirty="0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51786819-9BFB-478D-BAE7-57DB1DEAC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1525755"/>
            <a:ext cx="8888024" cy="1661993"/>
          </a:xfrm>
        </p:spPr>
        <p:txBody>
          <a:bodyPr/>
          <a:lstStyle/>
          <a:p>
            <a:r>
              <a:rPr lang="en-US" altLang="ko-KR" sz="3600" dirty="0"/>
              <a:t>Individual identification using EEG signals while brain processing Arabic Speech</a:t>
            </a:r>
            <a:endParaRPr lang="ko-KR" altLang="en-US" sz="3600" dirty="0"/>
          </a:p>
        </p:txBody>
      </p:sp>
    </p:spTree>
    <p:extLst>
      <p:ext uri="{BB962C8B-B14F-4D97-AF65-F5344CB8AC3E}">
        <p14:creationId xmlns:p14="http://schemas.microsoft.com/office/powerpoint/2010/main" val="4009122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DFBC5E-24D3-9D3A-78CE-82FDC55685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6E088876-0E0F-26A0-C8B2-F673540EC5DB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F59389-095A-9BD5-FB33-5E2E050AF252}"/>
              </a:ext>
            </a:extLst>
          </p:cNvPr>
          <p:cNvSpPr txBox="1"/>
          <p:nvPr/>
        </p:nvSpPr>
        <p:spPr>
          <a:xfrm>
            <a:off x="624166" y="1538413"/>
            <a:ext cx="49511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32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6. Result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F3357-297A-2124-0099-10A1C62CAE9C}"/>
              </a:ext>
            </a:extLst>
          </p:cNvPr>
          <p:cNvSpPr txBox="1"/>
          <p:nvPr/>
        </p:nvSpPr>
        <p:spPr>
          <a:xfrm>
            <a:off x="585787" y="2123188"/>
            <a:ext cx="797718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the testing phase, the model outputs a probability distribution for each test sample, which is then compared with the corresponding one-hot encoded target vector, as illustrated in the figure below.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8D2591-CCC8-7BE5-8592-D54B98A6D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254" y="3082763"/>
            <a:ext cx="7190307" cy="294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3706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60B8D0-DCD1-22AA-4A55-1B1D61CA17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3F27D671-73A7-E0F9-44ED-DD077AA45940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136180-D6AD-8C06-6070-6AD52E2DC4C4}"/>
              </a:ext>
            </a:extLst>
          </p:cNvPr>
          <p:cNvSpPr txBox="1"/>
          <p:nvPr/>
        </p:nvSpPr>
        <p:spPr>
          <a:xfrm>
            <a:off x="624166" y="1538413"/>
            <a:ext cx="49511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32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6. Result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F93D7E-C94E-71F2-C76F-80A8F64CDE23}"/>
              </a:ext>
            </a:extLst>
          </p:cNvPr>
          <p:cNvSpPr txBox="1"/>
          <p:nvPr/>
        </p:nvSpPr>
        <p:spPr>
          <a:xfrm>
            <a:off x="585787" y="2123188"/>
            <a:ext cx="79771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Training Performance</a:t>
            </a:r>
          </a:p>
          <a:p>
            <a:r>
              <a:rPr lang="en-US" dirty="0"/>
              <a:t>The accuracy and loss curves show smooth convergence with no major signs of overfitting, indicating that the model generalizes well.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Final Test Accuracy</a:t>
            </a:r>
          </a:p>
          <a:p>
            <a:r>
              <a:rPr lang="en-US" dirty="0"/>
              <a:t>The model achieved:</a:t>
            </a:r>
          </a:p>
          <a:p>
            <a:r>
              <a:rPr lang="en-US" dirty="0"/>
              <a:t> </a:t>
            </a:r>
            <a:r>
              <a:rPr lang="en-US" b="1" dirty="0"/>
              <a:t>86% final test accuracy</a:t>
            </a:r>
            <a:br>
              <a:rPr lang="en-US" dirty="0"/>
            </a:br>
            <a:r>
              <a:rPr lang="en-US" dirty="0"/>
              <a:t> </a:t>
            </a:r>
            <a:r>
              <a:rPr lang="en-US" b="1" dirty="0"/>
              <a:t>Final loss: 0.51</a:t>
            </a:r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2595A4D-A752-7458-1798-FECC09535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213" y="3095090"/>
            <a:ext cx="5138738" cy="182440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A48B8AA-BBB9-C00F-3CF4-49E5F6586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5736" y="4995862"/>
            <a:ext cx="1558519" cy="139294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33FED2D-7C11-6BC4-5BE4-36A3203AEC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0738" y="5033963"/>
            <a:ext cx="1403062" cy="121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71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5F16B4-82AA-82BB-53A3-BBE8334E0C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7A0683B0-B005-1264-A860-48B90ACBE938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E7568C-9F5A-E236-CFF7-C7F5B6304E41}"/>
              </a:ext>
            </a:extLst>
          </p:cNvPr>
          <p:cNvSpPr txBox="1"/>
          <p:nvPr/>
        </p:nvSpPr>
        <p:spPr>
          <a:xfrm>
            <a:off x="624166" y="1538413"/>
            <a:ext cx="49511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32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7. Conclusion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26007F-BE8E-7CBB-C8AF-5260062EF0EB}"/>
              </a:ext>
            </a:extLst>
          </p:cNvPr>
          <p:cNvSpPr txBox="1"/>
          <p:nvPr/>
        </p:nvSpPr>
        <p:spPr>
          <a:xfrm>
            <a:off x="561975" y="2252663"/>
            <a:ext cx="90249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Classification Analysis: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classification report demonstrates: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Strong recall across most subjects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Good balance between classes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Minor misclassifications in a few neighboring subject classes</a:t>
            </a:r>
          </a:p>
          <a:p>
            <a:r>
              <a:rPr lang="en-US" dirty="0"/>
              <a:t>These results confirm that EEG signals, even for the </a:t>
            </a:r>
            <a:r>
              <a:rPr lang="en-US" i="1" dirty="0"/>
              <a:t>same imagined word</a:t>
            </a:r>
            <a:r>
              <a:rPr lang="en-US" dirty="0"/>
              <a:t>, contain unique neural signatures that can be used for identifying individuals.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98775C2-14A6-433E-DE36-CF8E94040660}"/>
              </a:ext>
            </a:extLst>
          </p:cNvPr>
          <p:cNvSpPr txBox="1"/>
          <p:nvPr/>
        </p:nvSpPr>
        <p:spPr>
          <a:xfrm>
            <a:off x="561975" y="4837986"/>
            <a:ext cx="96631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findings highlight the potential of EEG-based biometrics for future secure authentication systems and brain–computer interface applications.</a:t>
            </a:r>
          </a:p>
        </p:txBody>
      </p:sp>
    </p:spTree>
    <p:extLst>
      <p:ext uri="{BB962C8B-B14F-4D97-AF65-F5344CB8AC3E}">
        <p14:creationId xmlns:p14="http://schemas.microsoft.com/office/powerpoint/2010/main" val="269344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2B6B9-A978-8ABC-7533-847011D84D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20ABD7CA-24D7-A049-FB9F-ABC51DAB35D0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73A1B9-CF83-F7F5-AE2A-4A9C24304BBF}"/>
              </a:ext>
            </a:extLst>
          </p:cNvPr>
          <p:cNvSpPr txBox="1"/>
          <p:nvPr/>
        </p:nvSpPr>
        <p:spPr>
          <a:xfrm>
            <a:off x="3648353" y="2938588"/>
            <a:ext cx="1833284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64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5665594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62067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">
            <a:extLst>
              <a:ext uri="{FF2B5EF4-FFF2-40B4-BE49-F238E27FC236}">
                <a16:creationId xmlns:a16="http://schemas.microsoft.com/office/drawing/2014/main" id="{1E42F3CA-E8F5-41D4-A677-F15543C46B01}"/>
              </a:ext>
            </a:extLst>
          </p:cNvPr>
          <p:cNvGrpSpPr/>
          <p:nvPr/>
        </p:nvGrpSpPr>
        <p:grpSpPr>
          <a:xfrm>
            <a:off x="710836" y="1892040"/>
            <a:ext cx="4379913" cy="2908043"/>
            <a:chOff x="4181256" y="3224809"/>
            <a:chExt cx="4379913" cy="140708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EEA224A4-F527-4CB0-B62E-359CBCD4E781}"/>
                </a:ext>
              </a:extLst>
            </p:cNvPr>
            <p:cNvSpPr/>
            <p:nvPr/>
          </p:nvSpPr>
          <p:spPr>
            <a:xfrm>
              <a:off x="4364136" y="3290021"/>
              <a:ext cx="4197033" cy="14892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ctr">
              <a:spAutoFit/>
              <a:scene3d>
                <a:camera prst="orthographicFront"/>
                <a:lightRig rig="threePt" dir="t"/>
              </a:scene3d>
              <a:sp3d>
                <a:bevelT w="0" h="6350"/>
              </a:sp3d>
            </a:bodyPr>
            <a:lstStyle/>
            <a:p>
              <a:pPr>
                <a:spcAft>
                  <a:spcPts val="600"/>
                </a:spcAft>
              </a:pPr>
              <a:r>
                <a:rPr lang="en-US" sz="2000" b="1" dirty="0">
                  <a:solidFill>
                    <a:schemeClr val="tx1"/>
                  </a:solidFill>
                </a:rPr>
                <a:t>Presentation Overview</a:t>
              </a:r>
              <a:endParaRPr lang="en-US" altLang="ko-KR" sz="2000" b="1" dirty="0">
                <a:solidFill>
                  <a:schemeClr val="tx1"/>
                </a:solidFill>
                <a:latin typeface="SamsungOne 700" panose="020B0803030303020204" pitchFamily="34" charset="0"/>
                <a:ea typeface="SamsungOne 700" panose="020B0803030303020204" pitchFamily="34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F55CBCEC-393B-4E62-A937-E41B3CD7A93E}"/>
                </a:ext>
              </a:extLst>
            </p:cNvPr>
            <p:cNvSpPr/>
            <p:nvPr/>
          </p:nvSpPr>
          <p:spPr>
            <a:xfrm>
              <a:off x="4181256" y="3224809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>
              <a:scene3d>
                <a:camera prst="orthographicFront"/>
                <a:lightRig rig="threePt" dir="t"/>
              </a:scene3d>
              <a:sp3d>
                <a:bevelT w="0" h="6350"/>
              </a:sp3d>
            </a:bodyPr>
            <a:lstStyle/>
            <a:p>
              <a:pPr algn="ctr"/>
              <a:endParaRPr lang="ko-KR" altLang="en-US" sz="2800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276F31AB-CE0B-4C60-A822-96C574A8736B}"/>
                </a:ext>
              </a:extLst>
            </p:cNvPr>
            <p:cNvSpPr/>
            <p:nvPr/>
          </p:nvSpPr>
          <p:spPr>
            <a:xfrm>
              <a:off x="5160752" y="3641572"/>
              <a:ext cx="3400417" cy="9903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0" tIns="0" rIns="0" bIns="0" rtlCol="0" anchor="t">
              <a:spAutoFit/>
              <a:scene3d>
                <a:camera prst="orthographicFront"/>
                <a:lightRig rig="threePt" dir="t"/>
              </a:scene3d>
              <a:sp3d>
                <a:bevelT w="0" h="6350"/>
              </a:sp3d>
            </a:bodyPr>
            <a:lstStyle/>
            <a:p>
              <a:pPr marL="342900" indent="-342900">
                <a:spcAft>
                  <a:spcPts val="600"/>
                </a:spcAft>
                <a:buAutoNum type="arabicPeriod"/>
              </a:pPr>
              <a:r>
                <a:rPr lang="en-US" altLang="ko-KR" dirty="0">
                  <a:solidFill>
                    <a:srgbClr val="193EB0"/>
                  </a:solidFill>
                  <a:latin typeface="SamsungOne 700" panose="020B0803030303020204" pitchFamily="34" charset="0"/>
                  <a:ea typeface="SamsungOne 700" panose="020B0803030303020204" pitchFamily="34" charset="0"/>
                </a:rPr>
                <a:t>Introduction</a:t>
              </a:r>
            </a:p>
            <a:p>
              <a:pPr marL="342900" indent="-342900">
                <a:spcAft>
                  <a:spcPts val="600"/>
                </a:spcAft>
                <a:buAutoNum type="arabicPeriod"/>
              </a:pPr>
              <a:r>
                <a:rPr lang="en-US" altLang="ko-KR" dirty="0">
                  <a:solidFill>
                    <a:srgbClr val="193EB0"/>
                  </a:solidFill>
                  <a:latin typeface="SamsungOne 700" panose="020B0803030303020204" pitchFamily="34" charset="0"/>
                  <a:ea typeface="SamsungOne 700" panose="020B0803030303020204" pitchFamily="34" charset="0"/>
                </a:rPr>
                <a:t>Dataset</a:t>
              </a:r>
            </a:p>
            <a:p>
              <a:pPr marL="342900" indent="-342900">
                <a:spcAft>
                  <a:spcPts val="600"/>
                </a:spcAft>
                <a:buAutoNum type="arabicPeriod"/>
              </a:pPr>
              <a:r>
                <a:rPr lang="en-US" altLang="ko-KR" dirty="0">
                  <a:solidFill>
                    <a:srgbClr val="193EB0"/>
                  </a:solidFill>
                  <a:latin typeface="SamsungOne 700" panose="020B0803030303020204" pitchFamily="34" charset="0"/>
                  <a:ea typeface="SamsungOne 700" panose="020B0803030303020204" pitchFamily="34" charset="0"/>
                </a:rPr>
                <a:t>Preprocessing</a:t>
              </a:r>
            </a:p>
            <a:p>
              <a:pPr marL="342900" indent="-342900">
                <a:spcAft>
                  <a:spcPts val="600"/>
                </a:spcAft>
                <a:buAutoNum type="arabicPeriod"/>
              </a:pPr>
              <a:r>
                <a:rPr lang="en-US" altLang="ko-KR" dirty="0">
                  <a:solidFill>
                    <a:srgbClr val="193EB0"/>
                  </a:solidFill>
                  <a:latin typeface="SamsungOne 700" panose="020B0803030303020204" pitchFamily="34" charset="0"/>
                  <a:ea typeface="SamsungOne 700" panose="020B0803030303020204" pitchFamily="34" charset="0"/>
                </a:rPr>
                <a:t>CNN Model Architecture</a:t>
              </a:r>
            </a:p>
            <a:p>
              <a:pPr marL="342900" indent="-342900">
                <a:spcAft>
                  <a:spcPts val="600"/>
                </a:spcAft>
                <a:buAutoNum type="arabicPeriod"/>
              </a:pPr>
              <a:r>
                <a:rPr lang="en-US" altLang="ko-KR" dirty="0">
                  <a:solidFill>
                    <a:srgbClr val="193EB0"/>
                  </a:solidFill>
                  <a:latin typeface="SamsungOne 700" panose="020B0803030303020204" pitchFamily="34" charset="0"/>
                  <a:ea typeface="SamsungOne 700" panose="020B0803030303020204" pitchFamily="34" charset="0"/>
                </a:rPr>
                <a:t>Training &amp; Evaluation</a:t>
              </a:r>
            </a:p>
            <a:p>
              <a:pPr marL="342900" indent="-342900">
                <a:spcAft>
                  <a:spcPts val="600"/>
                </a:spcAft>
                <a:buAutoNum type="arabicPeriod"/>
              </a:pPr>
              <a:r>
                <a:rPr lang="en-US" altLang="ko-KR" dirty="0">
                  <a:solidFill>
                    <a:srgbClr val="193EB0"/>
                  </a:solidFill>
                  <a:latin typeface="SamsungOne 700" panose="020B0803030303020204" pitchFamily="34" charset="0"/>
                  <a:ea typeface="SamsungOne 700" panose="020B0803030303020204" pitchFamily="34" charset="0"/>
                </a:rPr>
                <a:t>Result</a:t>
              </a:r>
            </a:p>
          </p:txBody>
        </p:sp>
      </p:grpSp>
      <p:sp>
        <p:nvSpPr>
          <p:cNvPr id="16" name="직사각형 133">
            <a:extLst>
              <a:ext uri="{FF2B5EF4-FFF2-40B4-BE49-F238E27FC236}">
                <a16:creationId xmlns:a16="http://schemas.microsoft.com/office/drawing/2014/main" id="{71B9AA9E-B863-4155-9637-87088D8ED43A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6471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DB1690D1-B411-33D1-1D28-F42E2054BA93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985135-66D1-00F8-9FCD-FC68069256D9}"/>
              </a:ext>
            </a:extLst>
          </p:cNvPr>
          <p:cNvSpPr txBox="1"/>
          <p:nvPr/>
        </p:nvSpPr>
        <p:spPr>
          <a:xfrm>
            <a:off x="624469" y="1538413"/>
            <a:ext cx="49511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Aft>
                <a:spcPts val="600"/>
              </a:spcAft>
              <a:buAutoNum type="arabicPeriod"/>
            </a:pPr>
            <a:r>
              <a:rPr lang="en-US" altLang="ko-KR" sz="32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Introduction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E5E40E-8331-89CF-96AC-F04A786E4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9163" y="2930540"/>
            <a:ext cx="3535257" cy="26098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EE336DD-60A5-3752-605D-E4EF1E24AAB3}"/>
              </a:ext>
            </a:extLst>
          </p:cNvPr>
          <p:cNvSpPr txBox="1"/>
          <p:nvPr/>
        </p:nvSpPr>
        <p:spPr>
          <a:xfrm>
            <a:off x="710836" y="2788068"/>
            <a:ext cx="56181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EEG-based biometric identification has emerged as a promising alternative to traditional authentication methods. Unlike fingerprints or facial recognition, EEG signals originate directly from brain activity, making them extremely difficult to imitate or forge.</a:t>
            </a:r>
            <a:endParaRPr lang="en-US" sz="15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8FFF69-66B0-C2CD-70D7-775F53BB235C}"/>
              </a:ext>
            </a:extLst>
          </p:cNvPr>
          <p:cNvSpPr txBox="1"/>
          <p:nvPr/>
        </p:nvSpPr>
        <p:spPr>
          <a:xfrm>
            <a:off x="6527829" y="5541409"/>
            <a:ext cx="3025187" cy="1846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" dirty="0"/>
              <a:t>https://my.clevelandclinic.org/health/diagnostics/9656-electroencephalogram-eeg</a:t>
            </a:r>
          </a:p>
        </p:txBody>
      </p:sp>
    </p:spTree>
    <p:extLst>
      <p:ext uri="{BB962C8B-B14F-4D97-AF65-F5344CB8AC3E}">
        <p14:creationId xmlns:p14="http://schemas.microsoft.com/office/powerpoint/2010/main" val="4231119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657874-1D08-DA6F-22F3-FA367AB1B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77AA24EB-7646-FE85-C701-4660EEAF815A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B4D39-C8D2-3B5B-39D0-36B904CE7F6B}"/>
              </a:ext>
            </a:extLst>
          </p:cNvPr>
          <p:cNvSpPr txBox="1"/>
          <p:nvPr/>
        </p:nvSpPr>
        <p:spPr>
          <a:xfrm>
            <a:off x="624469" y="1538413"/>
            <a:ext cx="49511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32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2. Dataset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0ED806-0705-A331-27DD-6C7BB85C8C55}"/>
              </a:ext>
            </a:extLst>
          </p:cNvPr>
          <p:cNvSpPr txBox="1"/>
          <p:nvPr/>
        </p:nvSpPr>
        <p:spPr>
          <a:xfrm>
            <a:off x="624469" y="2293955"/>
            <a:ext cx="730148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used a publicly available EEG dataset recorded from </a:t>
            </a:r>
            <a:r>
              <a:rPr lang="en-US" b="1" dirty="0"/>
              <a:t>12 subjects</a:t>
            </a:r>
            <a:r>
              <a:rPr lang="en-US" dirty="0"/>
              <a:t>, each imagining </a:t>
            </a:r>
            <a:r>
              <a:rPr lang="en-US" b="1" dirty="0"/>
              <a:t>five Arabic words</a:t>
            </a:r>
            <a:r>
              <a:rPr lang="en-US" dirty="0"/>
              <a:t>: </a:t>
            </a:r>
            <a:r>
              <a:rPr lang="en-US" i="1" dirty="0"/>
              <a:t>Right, Left, Up, Down,</a:t>
            </a:r>
            <a:r>
              <a:rPr lang="en-US" dirty="0"/>
              <a:t> and </a:t>
            </a:r>
            <a:r>
              <a:rPr lang="en-US" i="1" dirty="0"/>
              <a:t>Calm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For this project, we focused exclusively on the trials where subjects imagined the word </a:t>
            </a:r>
            <a:r>
              <a:rPr lang="en-US" b="1" dirty="0"/>
              <a:t>“Right.”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54EEE2-F9B8-ABDE-B0CA-ACB43805F68F}"/>
              </a:ext>
            </a:extLst>
          </p:cNvPr>
          <p:cNvSpPr txBox="1"/>
          <p:nvPr/>
        </p:nvSpPr>
        <p:spPr>
          <a:xfrm>
            <a:off x="624468" y="3815947"/>
            <a:ext cx="74177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Each subject has: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70 clean trials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8 EEG channels.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1200 time-samples</a:t>
            </a:r>
            <a:r>
              <a:rPr lang="en-US" dirty="0"/>
              <a:t> per trial.</a:t>
            </a:r>
          </a:p>
          <a:p>
            <a:r>
              <a:rPr lang="en-US" dirty="0"/>
              <a:t>Each trial is represented as a single row containing the 8-channel EEG signal over the 1200 time points.</a:t>
            </a:r>
          </a:p>
        </p:txBody>
      </p:sp>
    </p:spTree>
    <p:extLst>
      <p:ext uri="{BB962C8B-B14F-4D97-AF65-F5344CB8AC3E}">
        <p14:creationId xmlns:p14="http://schemas.microsoft.com/office/powerpoint/2010/main" val="1126371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BEA3C8E7-4190-07FD-9100-3A1A96265009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258053F-F06D-B05D-A709-229D1B4E7ABD}"/>
              </a:ext>
            </a:extLst>
          </p:cNvPr>
          <p:cNvSpPr txBox="1"/>
          <p:nvPr/>
        </p:nvSpPr>
        <p:spPr>
          <a:xfrm>
            <a:off x="767203" y="1611573"/>
            <a:ext cx="70297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Every trial is stored as a row with 1200 timestamp values for each of the 8 EEG channels. After cleaning, we kept only true trials and removed fake or noisy data</a:t>
            </a:r>
            <a:endParaRPr lang="en-US" altLang="ko-KR" sz="1800" dirty="0">
              <a:solidFill>
                <a:srgbClr val="193EB0"/>
              </a:solidFill>
              <a:latin typeface="SamsungOne 700" panose="020B0803030303020204" pitchFamily="34" charset="0"/>
              <a:ea typeface="SamsungOne 700" panose="020B0803030303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613657C-17ED-6884-7559-7F7AB237EC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867" y="2778141"/>
            <a:ext cx="9326879" cy="65085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19027C-152A-E841-754D-5329F809BE39}"/>
              </a:ext>
            </a:extLst>
          </p:cNvPr>
          <p:cNvSpPr txBox="1"/>
          <p:nvPr/>
        </p:nvSpPr>
        <p:spPr>
          <a:xfrm>
            <a:off x="767203" y="3818178"/>
            <a:ext cx="65838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And The data file already organize starting with subject 0 till 11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119B99B-59F5-8A4E-E589-B3A961D51B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867" y="4463847"/>
            <a:ext cx="9326879" cy="244394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54C9F32-38EC-8157-D91E-E03AEB623281}"/>
              </a:ext>
            </a:extLst>
          </p:cNvPr>
          <p:cNvCxnSpPr>
            <a:cxnSpLocks/>
          </p:cNvCxnSpPr>
          <p:nvPr/>
        </p:nvCxnSpPr>
        <p:spPr>
          <a:xfrm>
            <a:off x="4625526" y="4817450"/>
            <a:ext cx="0" cy="5486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BFFCBF19-6A98-0C1D-714A-FB82541148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868" y="5366090"/>
            <a:ext cx="9326878" cy="22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20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26EBDF-CF99-4DB8-A801-705BF9840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3708CF43-5559-ABBC-FD06-51E747C6471F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05C3991-F4D9-2FCA-711F-BC7BAF1671BD}"/>
              </a:ext>
            </a:extLst>
          </p:cNvPr>
          <p:cNvSpPr txBox="1"/>
          <p:nvPr/>
        </p:nvSpPr>
        <p:spPr>
          <a:xfrm>
            <a:off x="624469" y="1538413"/>
            <a:ext cx="49511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32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3. Data Preprocessing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CC12FA-3E38-906D-5F27-21C77F0306F9}"/>
              </a:ext>
            </a:extLst>
          </p:cNvPr>
          <p:cNvSpPr txBox="1"/>
          <p:nvPr/>
        </p:nvSpPr>
        <p:spPr>
          <a:xfrm>
            <a:off x="624469" y="2293955"/>
            <a:ext cx="88317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Several preprocessing steps were applied to ensure clean, meaningful EEG signals.</a:t>
            </a:r>
          </a:p>
          <a:p>
            <a:r>
              <a:rPr lang="en-US" b="1" dirty="0"/>
              <a:t>Filtering:</a:t>
            </a:r>
          </a:p>
          <a:p>
            <a:r>
              <a:rPr lang="en-US" b="1" dirty="0"/>
              <a:t>Notch Filter (50/60 Hz):</a:t>
            </a:r>
            <a:r>
              <a:rPr lang="en-US" dirty="0"/>
              <a:t> removes power-line noise.</a:t>
            </a:r>
          </a:p>
          <a:p>
            <a:r>
              <a:rPr lang="en-US" b="1" dirty="0"/>
              <a:t>Band-pass Filter (30–100 Hz):</a:t>
            </a:r>
            <a:r>
              <a:rPr lang="en-US" dirty="0"/>
              <a:t> isolates the </a:t>
            </a:r>
            <a:r>
              <a:rPr lang="en-US" b="1" dirty="0"/>
              <a:t>Gamma band</a:t>
            </a:r>
            <a:r>
              <a:rPr lang="en-US" dirty="0"/>
              <a:t>, which is strongly linked to high-level cognitive processing and imagined speech.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274C3A-0B7A-0825-4A0B-A2768C82F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557" y="3872813"/>
            <a:ext cx="5801593" cy="133736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243277-F42C-1A85-4913-C241E9B25469}"/>
              </a:ext>
            </a:extLst>
          </p:cNvPr>
          <p:cNvSpPr txBox="1"/>
          <p:nvPr/>
        </p:nvSpPr>
        <p:spPr>
          <a:xfrm>
            <a:off x="624469" y="5419725"/>
            <a:ext cx="63722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Signal Enhancement: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DC Removal:</a:t>
            </a:r>
            <a:r>
              <a:rPr lang="en-US" dirty="0"/>
              <a:t> stabilizes the signal baseline.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Z-Normalization:</a:t>
            </a:r>
            <a:r>
              <a:rPr lang="en-US" dirty="0"/>
              <a:t> standardizes the amplitude across trials.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33832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582721-A817-15B2-352C-99314DEF0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4F647F37-C582-DCBE-817C-49242FEF22EC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D5B6D6-1D0B-2B26-7C2C-425CA1210CE1}"/>
              </a:ext>
            </a:extLst>
          </p:cNvPr>
          <p:cNvSpPr txBox="1"/>
          <p:nvPr/>
        </p:nvSpPr>
        <p:spPr>
          <a:xfrm>
            <a:off x="624469" y="1538413"/>
            <a:ext cx="49511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32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3. Data Preprocessing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D9075B-1452-4432-A22C-75095FAE59B4}"/>
              </a:ext>
            </a:extLst>
          </p:cNvPr>
          <p:cNvSpPr txBox="1"/>
          <p:nvPr/>
        </p:nvSpPr>
        <p:spPr>
          <a:xfrm>
            <a:off x="624469" y="2123188"/>
            <a:ext cx="883176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Reshaping:</a:t>
            </a:r>
          </a:p>
          <a:p>
            <a:r>
              <a:rPr lang="en-US" dirty="0"/>
              <a:t>Each trial is reshaped into the form:</a:t>
            </a:r>
          </a:p>
          <a:p>
            <a:r>
              <a:rPr lang="en-US" b="1" dirty="0"/>
              <a:t>(1200 × 8 × 1)</a:t>
            </a:r>
            <a:br>
              <a:rPr lang="en-US" dirty="0"/>
            </a:br>
            <a:r>
              <a:rPr lang="en-US" dirty="0"/>
              <a:t>to match the expected input of the CNN model (time × channels × depth).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Data Splitting:</a:t>
            </a:r>
          </a:p>
          <a:p>
            <a:r>
              <a:rPr lang="en-US" dirty="0"/>
              <a:t>The dataset was divided as follows:</a:t>
            </a:r>
          </a:p>
          <a:p>
            <a:r>
              <a:rPr lang="en-US" b="1" dirty="0"/>
              <a:t>40 trials</a:t>
            </a:r>
            <a:r>
              <a:rPr lang="en-US" dirty="0"/>
              <a:t> → Training</a:t>
            </a:r>
          </a:p>
          <a:p>
            <a:r>
              <a:rPr lang="en-US" b="1" dirty="0"/>
              <a:t>10 trials</a:t>
            </a:r>
            <a:r>
              <a:rPr lang="en-US" dirty="0"/>
              <a:t> → Validation</a:t>
            </a:r>
          </a:p>
          <a:p>
            <a:r>
              <a:rPr lang="en-US" b="1" dirty="0"/>
              <a:t>20 trials</a:t>
            </a:r>
            <a:r>
              <a:rPr lang="en-US" dirty="0"/>
              <a:t> → Testing</a:t>
            </a:r>
          </a:p>
          <a:p>
            <a:r>
              <a:rPr lang="en-US" dirty="0"/>
              <a:t>This ensures a balanced and fair evaluation of the model.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159416-D047-D9DA-4B12-04FD494DA4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1412" y="3340423"/>
            <a:ext cx="4212458" cy="2226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12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858B3D-BC4E-A77C-1F7B-3CBA333F0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29497C70-657F-2F52-D544-A8F1D2EDD5F0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746514-18B4-C9A5-F9A7-46165BF4792D}"/>
              </a:ext>
            </a:extLst>
          </p:cNvPr>
          <p:cNvSpPr txBox="1"/>
          <p:nvPr/>
        </p:nvSpPr>
        <p:spPr>
          <a:xfrm>
            <a:off x="624469" y="1538413"/>
            <a:ext cx="49511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32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4. Methodology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8BF026-2D52-2348-0A48-0DB2FB4516A9}"/>
              </a:ext>
            </a:extLst>
          </p:cNvPr>
          <p:cNvSpPr txBox="1"/>
          <p:nvPr/>
        </p:nvSpPr>
        <p:spPr>
          <a:xfrm>
            <a:off x="584324" y="2228671"/>
            <a:ext cx="883176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The classification model is based on a </a:t>
            </a:r>
            <a:r>
              <a:rPr lang="en-US" sz="1600" b="1" dirty="0"/>
              <a:t>Convolutional Neural Network (CNN)</a:t>
            </a:r>
            <a:r>
              <a:rPr lang="en-US" sz="1600" dirty="0"/>
              <a:t> designed to extract both </a:t>
            </a:r>
            <a:r>
              <a:rPr lang="en-US" sz="1600" b="1" dirty="0"/>
              <a:t>temporal</a:t>
            </a:r>
            <a:r>
              <a:rPr lang="en-US" sz="1600" dirty="0"/>
              <a:t> and </a:t>
            </a:r>
            <a:r>
              <a:rPr lang="en-US" sz="1600" b="1" dirty="0"/>
              <a:t>spatial</a:t>
            </a:r>
            <a:r>
              <a:rPr lang="en-US" sz="1600" dirty="0"/>
              <a:t> patterns from EEG signals.</a:t>
            </a:r>
          </a:p>
          <a:p>
            <a:endParaRPr lang="en-US" sz="1600" dirty="0"/>
          </a:p>
          <a:p>
            <a:r>
              <a:rPr lang="en-US" sz="1600" b="1" dirty="0"/>
              <a:t>Temporal Feature Extraction:</a:t>
            </a:r>
          </a:p>
          <a:p>
            <a:r>
              <a:rPr lang="en-US" sz="1600" dirty="0"/>
              <a:t>A Conv2D layer with kernels spanning the time dimension learns frequency-based changes within each EEG channel independently.</a:t>
            </a:r>
          </a:p>
          <a:p>
            <a:endParaRPr lang="en-US" sz="1600" b="1" dirty="0"/>
          </a:p>
          <a:p>
            <a:r>
              <a:rPr lang="en-US" sz="1600" b="1" dirty="0"/>
              <a:t>Spatial Feature Extraction:</a:t>
            </a:r>
          </a:p>
          <a:p>
            <a:r>
              <a:rPr lang="en-US" sz="1600" dirty="0"/>
              <a:t>A </a:t>
            </a:r>
            <a:r>
              <a:rPr lang="en-US" sz="1600" b="1" dirty="0" err="1"/>
              <a:t>Depthwise</a:t>
            </a:r>
            <a:r>
              <a:rPr lang="en-US" sz="1600" b="1" dirty="0"/>
              <a:t> Convolution</a:t>
            </a:r>
            <a:r>
              <a:rPr lang="en-US" sz="1600" dirty="0"/>
              <a:t> layer captures the relationships between channels by applying spatial filters across the eight EEG electrodes.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467BBBF-800D-D9F4-1FAC-AC32C1E036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551" y="4498261"/>
            <a:ext cx="3606798" cy="2002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80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F0D8E7-A33C-88AB-5B5B-E241095CB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33">
            <a:extLst>
              <a:ext uri="{FF2B5EF4-FFF2-40B4-BE49-F238E27FC236}">
                <a16:creationId xmlns:a16="http://schemas.microsoft.com/office/drawing/2014/main" id="{567A27A5-D2FC-5A41-2C3C-33D2910C3636}"/>
              </a:ext>
            </a:extLst>
          </p:cNvPr>
          <p:cNvSpPr/>
          <p:nvPr/>
        </p:nvSpPr>
        <p:spPr>
          <a:xfrm>
            <a:off x="710836" y="357668"/>
            <a:ext cx="8508320" cy="36933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t">
            <a:spAutoFit/>
            <a:scene3d>
              <a:camera prst="orthographicFront"/>
              <a:lightRig rig="threePt" dir="t"/>
            </a:scene3d>
            <a:sp3d>
              <a:bevelT w="0" h="6350"/>
            </a:sp3d>
          </a:bodyPr>
          <a:lstStyle/>
          <a:p>
            <a:r>
              <a:rPr lang="en-US" altLang="ko-KR" sz="2400" dirty="0"/>
              <a:t>Individual identification</a:t>
            </a:r>
            <a:endParaRPr lang="en-US" altLang="ko-KR" sz="2400" dirty="0">
              <a:solidFill>
                <a:schemeClr val="bg1"/>
              </a:solidFill>
              <a:latin typeface="Samsung Sharp Sans" pitchFamily="2" charset="0"/>
              <a:ea typeface="Samsung Sharp Sans" pitchFamily="2" charset="0"/>
              <a:cs typeface="Samsung Sharp Sans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CE0657F-C18D-633A-5A11-B812BD1CD9F3}"/>
              </a:ext>
            </a:extLst>
          </p:cNvPr>
          <p:cNvSpPr txBox="1"/>
          <p:nvPr/>
        </p:nvSpPr>
        <p:spPr>
          <a:xfrm>
            <a:off x="628929" y="1538413"/>
            <a:ext cx="495114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ko-KR" sz="3200" dirty="0">
                <a:solidFill>
                  <a:srgbClr val="193EB0"/>
                </a:solidFill>
                <a:latin typeface="SamsungOne 700" panose="020B0803030303020204" pitchFamily="34" charset="0"/>
                <a:ea typeface="SamsungOne 700" panose="020B0803030303020204" pitchFamily="34" charset="0"/>
              </a:rPr>
              <a:t>5. CNN Model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39D9E7-F49A-6A1F-0529-5EE6E0222A4C}"/>
              </a:ext>
            </a:extLst>
          </p:cNvPr>
          <p:cNvSpPr txBox="1"/>
          <p:nvPr/>
        </p:nvSpPr>
        <p:spPr>
          <a:xfrm>
            <a:off x="628929" y="2057188"/>
            <a:ext cx="88317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Temporal Convolution:</a:t>
            </a:r>
            <a:r>
              <a:rPr lang="en-US" sz="1600" dirty="0"/>
              <a:t> learns time-based EEG patterns in each channel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 err="1"/>
              <a:t>Depthwise</a:t>
            </a:r>
            <a:r>
              <a:rPr lang="en-US" sz="1600" b="1" dirty="0"/>
              <a:t> Spatial Convolution:</a:t>
            </a:r>
            <a:r>
              <a:rPr lang="en-US" sz="1600" dirty="0"/>
              <a:t> captures relationships across EEG channels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ELU Activation:</a:t>
            </a:r>
            <a:r>
              <a:rPr lang="en-US" sz="1600" dirty="0"/>
              <a:t> stabilizes learning and improves signal sensitivity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Pooling Layers:</a:t>
            </a:r>
            <a:r>
              <a:rPr lang="en-US" sz="1600" dirty="0"/>
              <a:t> reduce dimensions and highlight dominant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Global Average Pooling:</a:t>
            </a:r>
            <a:r>
              <a:rPr lang="en-US" sz="1600" dirty="0"/>
              <a:t> compresses features from all channels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Dense Layer:</a:t>
            </a:r>
            <a:r>
              <a:rPr lang="en-US" sz="1600" dirty="0"/>
              <a:t> final classification into 12 subjects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CBA581-3F68-4657-0A46-2DFEC45520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125" y="3362325"/>
            <a:ext cx="3562884" cy="2863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1910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amsung">
      <a:majorFont>
        <a:latin typeface="Samsung Sharp Sans"/>
        <a:ea typeface="SamsungOneKorean 700"/>
        <a:cs typeface=""/>
      </a:majorFont>
      <a:minorFont>
        <a:latin typeface="SamsungOne 400"/>
        <a:ea typeface="SamsungOneKorean 400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10056</TotalTime>
  <Words>665</Words>
  <Application>Microsoft Office PowerPoint</Application>
  <PresentationFormat>Custom</PresentationFormat>
  <Paragraphs>98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Samsung Sharp Sans Medium</vt:lpstr>
      <vt:lpstr>Calibri</vt:lpstr>
      <vt:lpstr>Arial</vt:lpstr>
      <vt:lpstr>SamsungOne 700</vt:lpstr>
      <vt:lpstr>SamsungOne 400C</vt:lpstr>
      <vt:lpstr>Samsung Sharp Sans Bold</vt:lpstr>
      <vt:lpstr>SamsungOne 400</vt:lpstr>
      <vt:lpstr>Samsung Sharp Sans</vt:lpstr>
      <vt:lpstr>Malgun Gothic</vt:lpstr>
      <vt:lpstr>Office Theme</vt:lpstr>
      <vt:lpstr>Individual identification using EEG signals while brain processing Arabic Speech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in Python</dc:title>
  <dc:creator>Soon Yong Chang</dc:creator>
  <cp:lastModifiedBy>محمد السعدي المالكي ID 442103031</cp:lastModifiedBy>
  <cp:revision>2085</cp:revision>
  <dcterms:created xsi:type="dcterms:W3CDTF">2019-07-06T14:12:49Z</dcterms:created>
  <dcterms:modified xsi:type="dcterms:W3CDTF">2025-12-04T10:20:43Z</dcterms:modified>
</cp:coreProperties>
</file>

<file path=docProps/thumbnail.jpeg>
</file>